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62" r:id="rId6"/>
    <p:sldId id="363" r:id="rId7"/>
    <p:sldId id="364" r:id="rId8"/>
    <p:sldId id="391" r:id="rId9"/>
    <p:sldId id="392" r:id="rId10"/>
    <p:sldId id="393" r:id="rId11"/>
    <p:sldId id="396" r:id="rId12"/>
    <p:sldId id="394" r:id="rId13"/>
    <p:sldId id="365" r:id="rId14"/>
    <p:sldId id="386" r:id="rId15"/>
    <p:sldId id="388" r:id="rId16"/>
    <p:sldId id="387" r:id="rId17"/>
    <p:sldId id="389" r:id="rId18"/>
    <p:sldId id="399" r:id="rId19"/>
    <p:sldId id="401" r:id="rId20"/>
    <p:sldId id="400" r:id="rId21"/>
    <p:sldId id="340" r:id="rId2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等线 Light" panose="02010600030101010101" charset="-122"/>
      <p:regular r:id="rId31"/>
    </p:embeddedFont>
    <p:embeddedFont>
      <p:font typeface="Calibri Light" panose="020F0302020204030204" charset="0"/>
      <p:regular r:id="rId32"/>
      <p:italic r:id="rId33"/>
    </p:embeddedFont>
    <p:embeddedFont>
      <p:font typeface="等线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7F7C"/>
    <a:srgbClr val="E5CBC9"/>
    <a:srgbClr val="AE0C0F"/>
    <a:srgbClr val="73635B"/>
    <a:srgbClr val="FFFCF9"/>
    <a:srgbClr val="D4C497"/>
    <a:srgbClr val="DCACA5"/>
    <a:srgbClr val="DBACA5"/>
    <a:srgbClr val="EF11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13" autoAdjust="0"/>
    <p:restoredTop sz="94661"/>
  </p:normalViewPr>
  <p:slideViewPr>
    <p:cSldViewPr snapToGrid="0" snapToObjects="1">
      <p:cViewPr varScale="1">
        <p:scale>
          <a:sx n="103" d="100"/>
          <a:sy n="103" d="100"/>
        </p:scale>
        <p:origin x="216" y="82"/>
      </p:cViewPr>
      <p:guideLst>
        <p:guide orient="horz" pos="1576"/>
        <p:guide pos="29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47.xml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0665C-7120-4033-BA95-2882E51053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951B7-4B2D-4B6D-B68F-B7726D6B91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37653" y="217283"/>
            <a:ext cx="8684537" cy="4698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rcRect r="47296"/>
          <a:stretch>
            <a:fillRect/>
          </a:stretch>
        </p:blipFill>
        <p:spPr>
          <a:xfrm>
            <a:off x="6712120" y="545304"/>
            <a:ext cx="2204992" cy="41060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 r="47296"/>
          <a:stretch>
            <a:fillRect/>
          </a:stretch>
        </p:blipFill>
        <p:spPr>
          <a:xfrm flipH="1">
            <a:off x="226889" y="545304"/>
            <a:ext cx="2204992" cy="4106012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492462" y="4898349"/>
            <a:ext cx="1725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5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sz="15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 advClick="0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22565-B61F-5346-9577-EA8D252833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9BBFD-60D9-2641-924D-EA0A3652A8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0" Type="http://schemas.openxmlformats.org/officeDocument/2006/relationships/notesSlide" Target="../notesSlides/notesSlide12.xml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36.png"/><Relationship Id="rId3" Type="http://schemas.openxmlformats.org/officeDocument/2006/relationships/tags" Target="../tags/tag3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29.jpeg"/><Relationship Id="rId3" Type="http://schemas.openxmlformats.org/officeDocument/2006/relationships/image" Target="../media/image37.png"/><Relationship Id="rId2" Type="http://schemas.openxmlformats.org/officeDocument/2006/relationships/image" Target="../media/image40.jpeg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image" Target="../media/image48.png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file:///C:\Windows\Temp\wps\INetCache\7dccba9b5e05414b2c10c82e6b0c9bed" TargetMode="Externa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3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5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CF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PA_淘宝店chenying0907 11"/>
          <p:cNvSpPr/>
          <p:nvPr>
            <p:custDataLst>
              <p:tags r:id="rId2"/>
            </p:custDataLst>
          </p:nvPr>
        </p:nvSpPr>
        <p:spPr>
          <a:xfrm>
            <a:off x="532755" y="92398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PA_文本框 42"/>
          <p:cNvSpPr txBox="1"/>
          <p:nvPr>
            <p:custDataLst>
              <p:tags r:id="rId3"/>
            </p:custDataLst>
          </p:nvPr>
        </p:nvSpPr>
        <p:spPr>
          <a:xfrm>
            <a:off x="1078865" y="2802255"/>
            <a:ext cx="6986270" cy="6451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zh-CN" sz="3600" b="1" dirty="0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3600" b="1" dirty="0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Hadoop</a:t>
            </a:r>
            <a:r>
              <a:rPr lang="zh-CN" altLang="zh-CN" sz="3600" b="1" dirty="0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3600" b="1" dirty="0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zh-CN" sz="3600" b="1" dirty="0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的智能救援系统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endParaRPr lang="en-US" altLang="zh-CN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5225" y="1654810"/>
            <a:ext cx="26212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zh-CN" sz="4800" b="1" dirty="0">
                <a:solidFill>
                  <a:srgbClr val="AE0C0F">
                    <a:alpha val="56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无忧寻亲</a:t>
            </a:r>
            <a:endParaRPr lang="zh-CN" altLang="zh-CN" sz="4800" b="1" dirty="0">
              <a:solidFill>
                <a:srgbClr val="AE0C0F">
                  <a:alpha val="56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04950" y="244475"/>
            <a:ext cx="1588770" cy="67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2505075" y="341630"/>
            <a:ext cx="50215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15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届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中国大学生计算机设计大赛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省赛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软件应用与开发类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07260" y="4168775"/>
            <a:ext cx="2512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团队成员：凌珑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陈启源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王丹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93995" y="4168775"/>
            <a:ext cx="16154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指导老师：钟宝江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640" y="1696085"/>
            <a:ext cx="760730" cy="747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80180" y="568960"/>
            <a:ext cx="11988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数据库设计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2" name="图片 1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230" y="906145"/>
            <a:ext cx="3526790" cy="398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图片 1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0045" y="1428115"/>
            <a:ext cx="4737735" cy="265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595566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89660"/>
            <a:ext cx="8905240" cy="350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70" y="1336675"/>
            <a:ext cx="1724025" cy="37782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294380" y="1278890"/>
            <a:ext cx="2536825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无忧寻亲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智能救援指挥系统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3065" y="2368550"/>
            <a:ext cx="1278255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微信端（家属报案）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73045" y="589915"/>
            <a:ext cx="36131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无忧寻亲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智能救援指挥系统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功能模块划分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222500" y="2368550"/>
            <a:ext cx="1278255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网页端（后台管理）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806825" y="2368550"/>
            <a:ext cx="1370330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大屏端（数据可视化）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711825" y="2368550"/>
            <a:ext cx="1433195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端（志愿者找人）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433945" y="2368550"/>
            <a:ext cx="1490345" cy="3778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影像采集端（识别比对）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8097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0515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报案模块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2933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进度查询模块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45351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服务评价模块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2042160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信息录入模块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45935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任务调度模块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904490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31152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队伍管理模块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94779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走失数据展示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77964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任务信息展示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38797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</a:t>
            </a:r>
            <a:endParaRPr lang="zh-CN" altLang="zh-CN" sz="1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81215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系统消息模块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233160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任务接收模块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65416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队员联动模块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5548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拍照人脸比对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767651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实时监控模块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498205" y="3288030"/>
            <a:ext cx="377825" cy="898525"/>
          </a:xfrm>
          <a:prstGeom prst="roundRect">
            <a:avLst/>
          </a:prstGeom>
          <a:solidFill>
            <a:srgbClr val="FFFCF9"/>
          </a:solidFill>
          <a:ln>
            <a:solidFill>
              <a:srgbClr val="D4C4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自动报警提示</a:t>
            </a:r>
            <a:endParaRPr lang="zh-CN" altLang="zh-CN" sz="9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60625" y="586740"/>
            <a:ext cx="42227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无忧寻亲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智能救援指挥系统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走失老人家属微信端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95566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1" name="图片 171"/>
          <p:cNvPicPr preferRelativeResize="0"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4847590" y="1206500"/>
            <a:ext cx="1607820" cy="306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图片 16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4855" y="1198245"/>
            <a:ext cx="1573530" cy="312039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文本框 30"/>
          <p:cNvSpPr txBox="1"/>
          <p:nvPr/>
        </p:nvSpPr>
        <p:spPr>
          <a:xfrm>
            <a:off x="831850" y="4527550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07055" y="4520565"/>
            <a:ext cx="79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主页面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36515" y="4514215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报案模块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7750" y="4520565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公告模块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" y="1159510"/>
            <a:ext cx="1611630" cy="31978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045845"/>
            <a:ext cx="1761490" cy="3335655"/>
          </a:xfrm>
          <a:prstGeom prst="rect">
            <a:avLst/>
          </a:prstGeom>
        </p:spPr>
      </p:pic>
      <p:pic>
        <p:nvPicPr>
          <p:cNvPr id="45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935" y="1176020"/>
            <a:ext cx="1623024" cy="3121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85" y="1066165"/>
            <a:ext cx="1761490" cy="3379470"/>
          </a:xfrm>
          <a:prstGeom prst="rect">
            <a:avLst/>
          </a:prstGeom>
        </p:spPr>
      </p:pic>
      <p:pic>
        <p:nvPicPr>
          <p:cNvPr id="46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955" y="1203325"/>
            <a:ext cx="1610360" cy="3090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15" y="1093470"/>
            <a:ext cx="1761490" cy="3379470"/>
          </a:xfrm>
          <a:prstGeom prst="rect">
            <a:avLst/>
          </a:prstGeom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855" y="1197610"/>
            <a:ext cx="1576705" cy="30975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60" y="1078865"/>
            <a:ext cx="1761490" cy="337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129"/>
          <p:cNvPicPr preferRelativeResize="0"/>
          <p:nvPr/>
        </p:nvPicPr>
        <p:blipFill>
          <a:blip r:embed="rId1" cstate="screen"/>
          <a:stretch>
            <a:fillRect/>
          </a:stretch>
        </p:blipFill>
        <p:spPr>
          <a:xfrm>
            <a:off x="7154545" y="1056640"/>
            <a:ext cx="1634490" cy="3387725"/>
          </a:xfrm>
          <a:prstGeom prst="rect">
            <a:avLst/>
          </a:prstGeom>
        </p:spPr>
      </p:pic>
      <p:pic>
        <p:nvPicPr>
          <p:cNvPr id="29" name="图片 29"/>
          <p:cNvPicPr preferRelativeResize="0"/>
          <p:nvPr/>
        </p:nvPicPr>
        <p:blipFill>
          <a:blip r:embed="rId2" cstate="screen"/>
          <a:stretch>
            <a:fillRect/>
          </a:stretch>
        </p:blipFill>
        <p:spPr>
          <a:xfrm>
            <a:off x="4964430" y="1040765"/>
            <a:ext cx="1621790" cy="343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PA_淘宝店chenying0907 44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4940" y="565785"/>
            <a:ext cx="36264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无忧寻亲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智能救援指挥系统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志愿者</a:t>
            </a:r>
            <a:r>
              <a:rPr lang="en-US" altLang="zh-CN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95566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95" y="1052195"/>
            <a:ext cx="1627505" cy="3393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40" y="927735"/>
            <a:ext cx="1771015" cy="36353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75" y="923925"/>
            <a:ext cx="1772920" cy="36474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15" y="2063750"/>
            <a:ext cx="838200" cy="37846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31850" y="4596130"/>
            <a:ext cx="995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84525" y="4596765"/>
            <a:ext cx="79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主页面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65" y="911225"/>
            <a:ext cx="1771015" cy="36664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90" y="933450"/>
            <a:ext cx="1771015" cy="36334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074285" y="460121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任务接收模块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70750" y="4583430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队员联动模块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5" y="732291"/>
            <a:ext cx="5464370" cy="44814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515" y="1141359"/>
            <a:ext cx="4426411" cy="250310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94940" y="565785"/>
            <a:ext cx="36131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无忧寻亲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智能救援指挥系统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管理员网页端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95566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矩形 93"/>
          <p:cNvSpPr/>
          <p:nvPr/>
        </p:nvSpPr>
        <p:spPr>
          <a:xfrm>
            <a:off x="2517775" y="1186180"/>
            <a:ext cx="1134110" cy="99060"/>
          </a:xfrm>
          <a:prstGeom prst="rect">
            <a:avLst/>
          </a:prstGeom>
          <a:solidFill>
            <a:srgbClr val="2B2E32"/>
          </a:solidFill>
          <a:ln>
            <a:solidFill>
              <a:srgbClr val="2B2E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73045" y="565785"/>
            <a:ext cx="361315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无忧寻亲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智能救援指挥系统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可视化大屏端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95566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791845"/>
            <a:ext cx="5102225" cy="44278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">
            <a:off x="4240530" y="1725930"/>
            <a:ext cx="662305" cy="19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5225415" y="4213860"/>
            <a:ext cx="3204210" cy="485140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738505" y="4213860"/>
            <a:ext cx="3204210" cy="485140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 rot="10800000">
            <a:off x="6947535" y="-825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799205" y="561340"/>
            <a:ext cx="15614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功能方面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960" y="4276090"/>
            <a:ext cx="37141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寻找老人过程由繁到简，方便快捷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rcRect r="17144" b="321"/>
          <a:stretch>
            <a:fillRect/>
          </a:stretch>
        </p:blipFill>
        <p:spPr>
          <a:xfrm>
            <a:off x="244475" y="1633220"/>
            <a:ext cx="2285365" cy="1739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虚尾箭头 10"/>
          <p:cNvSpPr/>
          <p:nvPr/>
        </p:nvSpPr>
        <p:spPr>
          <a:xfrm>
            <a:off x="2545715" y="2259965"/>
            <a:ext cx="448945" cy="485775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4954270" y="4283075"/>
            <a:ext cx="36480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随时调取相关资源，提升工作效率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45" y="1908175"/>
            <a:ext cx="1878965" cy="1541145"/>
          </a:xfrm>
          <a:prstGeom prst="rect">
            <a:avLst/>
          </a:prstGeom>
        </p:spPr>
      </p:pic>
      <p:sp>
        <p:nvSpPr>
          <p:cNvPr id="14" name="左大括号 13"/>
          <p:cNvSpPr/>
          <p:nvPr/>
        </p:nvSpPr>
        <p:spPr>
          <a:xfrm>
            <a:off x="6869430" y="1626870"/>
            <a:ext cx="233045" cy="199009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610" y="1511935"/>
            <a:ext cx="20885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附近派出所信息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12610" y="2096770"/>
            <a:ext cx="20885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附近收容所信息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12610" y="2681605"/>
            <a:ext cx="208851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队员状态与信息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12610" y="3279775"/>
            <a:ext cx="172466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地图区域划分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7635" y="1141730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62805" y="1152525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7" name="图片 171"/>
          <p:cNvPicPr preferRelativeResize="0"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3074670" y="1402715"/>
            <a:ext cx="1174750" cy="224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35" y="1399540"/>
            <a:ext cx="1176655" cy="22593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5" y="1320165"/>
            <a:ext cx="1287145" cy="24701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rcRect l="374" t="843"/>
          <a:stretch>
            <a:fillRect/>
          </a:stretch>
        </p:blipFill>
        <p:spPr>
          <a:xfrm>
            <a:off x="5195570" y="2042795"/>
            <a:ext cx="1551940" cy="86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016500" y="4217035"/>
            <a:ext cx="3765550" cy="485140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36245" y="4226560"/>
            <a:ext cx="3765550" cy="485140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 rot="10800000">
            <a:off x="6947535" y="-825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799205" y="561340"/>
            <a:ext cx="15614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功能方面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57200" y="4315460"/>
            <a:ext cx="382079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大数据可视化显示，统计相关信息并监控状态</a:t>
            </a:r>
            <a:endParaRPr lang="zh-CN" altLang="en-US" sz="14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3355" y="4306570"/>
            <a:ext cx="32918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后台统一指挥系统，流程化指导与操作</a:t>
            </a:r>
            <a:endParaRPr lang="zh-CN" altLang="en-US" sz="14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1692910"/>
            <a:ext cx="2279015" cy="197802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27635" y="1141730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62805" y="1152525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7" name="图片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304290"/>
            <a:ext cx="2018665" cy="11353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图片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070" y="2845435"/>
            <a:ext cx="2066925" cy="11633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755" y="1308100"/>
            <a:ext cx="263525" cy="76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770" y="2849880"/>
            <a:ext cx="263525" cy="76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0000">
            <a:off x="1035050" y="2115185"/>
            <a:ext cx="263525" cy="76200"/>
          </a:xfrm>
          <a:prstGeom prst="rect">
            <a:avLst/>
          </a:prstGeom>
        </p:spPr>
      </p:pic>
      <p:sp>
        <p:nvSpPr>
          <p:cNvPr id="16" name="虚尾箭头 15"/>
          <p:cNvSpPr/>
          <p:nvPr/>
        </p:nvSpPr>
        <p:spPr>
          <a:xfrm rot="19380000">
            <a:off x="1890395" y="1982470"/>
            <a:ext cx="467360" cy="271780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虚尾箭头 17"/>
          <p:cNvSpPr/>
          <p:nvPr/>
        </p:nvSpPr>
        <p:spPr>
          <a:xfrm rot="2220000" flipV="1">
            <a:off x="1904365" y="3199130"/>
            <a:ext cx="467360" cy="271780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十字形 18"/>
          <p:cNvSpPr/>
          <p:nvPr/>
        </p:nvSpPr>
        <p:spPr>
          <a:xfrm>
            <a:off x="3175000" y="2484755"/>
            <a:ext cx="325755" cy="319405"/>
          </a:xfrm>
          <a:prstGeom prst="plus">
            <a:avLst>
              <a:gd name="adj" fmla="val 39665"/>
            </a:avLst>
          </a:prstGeom>
          <a:solidFill>
            <a:srgbClr val="F6E7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5"/>
          <p:cNvPicPr>
            <a:picLocks noChangeAspect="1" noChangeArrowheads="1"/>
          </p:cNvPicPr>
          <p:nvPr/>
        </p:nvPicPr>
        <p:blipFill>
          <a:blip r:embed="rId6" cstate="screen"/>
          <a:srcRect r="-168" b="5771"/>
          <a:stretch>
            <a:fillRect/>
          </a:stretch>
        </p:blipFill>
        <p:spPr>
          <a:xfrm>
            <a:off x="4746625" y="1319530"/>
            <a:ext cx="2045970" cy="1203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6878955" y="1312545"/>
            <a:ext cx="2054225" cy="12452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3"/>
          <p:cNvPicPr>
            <a:picLocks noChangeAspect="1" noChangeArrowheads="1"/>
          </p:cNvPicPr>
          <p:nvPr/>
        </p:nvPicPr>
        <p:blipFill>
          <a:blip r:embed="rId8" cstate="screen"/>
          <a:srcRect r="-306" b="5330"/>
          <a:stretch>
            <a:fillRect/>
          </a:stretch>
        </p:blipFill>
        <p:spPr>
          <a:xfrm>
            <a:off x="4730750" y="2726690"/>
            <a:ext cx="2061845" cy="12166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6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>
          <a:xfrm>
            <a:off x="6876415" y="2726690"/>
            <a:ext cx="2056765" cy="12172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9920" y="2726690"/>
            <a:ext cx="723900" cy="7620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6446520" y="2268220"/>
            <a:ext cx="760730" cy="751840"/>
          </a:xfrm>
          <a:prstGeom prst="ellipse">
            <a:avLst/>
          </a:prstGeom>
          <a:solidFill>
            <a:srgbClr val="F6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130" y="1319530"/>
            <a:ext cx="723900" cy="762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635" y="2726690"/>
            <a:ext cx="723900" cy="76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8175" y="1313180"/>
            <a:ext cx="723900" cy="762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6050" y="2319020"/>
            <a:ext cx="661670" cy="65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016500" y="4239895"/>
            <a:ext cx="3765550" cy="421005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27405" y="4253865"/>
            <a:ext cx="3064510" cy="393065"/>
          </a:xfrm>
          <a:prstGeom prst="roundRect">
            <a:avLst>
              <a:gd name="adj" fmla="val 2683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PA_淘宝店chenying0907 4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4" name="等腰三角形 3"/>
          <p:cNvSpPr/>
          <p:nvPr/>
        </p:nvSpPr>
        <p:spPr>
          <a:xfrm rot="10800000">
            <a:off x="6947535" y="-825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3799205" y="561340"/>
            <a:ext cx="15614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技术方面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20115" y="4313555"/>
            <a:ext cx="28790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实时进行人脸识别对比和报警提示</a:t>
            </a:r>
            <a:endParaRPr lang="zh-CN" altLang="en-US" sz="14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0" y="4317365"/>
            <a:ext cx="42354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/>
            <a:r>
              <a:rPr lang="zh-CN" sz="14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多种识别研究，完善深度学习框架提高准确度</a:t>
            </a:r>
            <a:endParaRPr lang="zh-CN" altLang="en-US" sz="14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7635" y="1141730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662805" y="1152525"/>
            <a:ext cx="4328160" cy="292862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292225"/>
            <a:ext cx="1980565" cy="12084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2753360"/>
            <a:ext cx="1955800" cy="12484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3370" y="1383030"/>
            <a:ext cx="62674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 algn="ctr"/>
            <a:r>
              <a:rPr lang="en-US" altLang="zh-CN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家属上传</a:t>
            </a:r>
            <a:endParaRPr lang="zh-CN" altLang="en-US" sz="1600" b="1"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920" y="2804160"/>
            <a:ext cx="9429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240" algn="ctr"/>
            <a:r>
              <a:rPr lang="en-US" altLang="zh-CN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志愿者</a:t>
            </a:r>
            <a:endParaRPr lang="zh-CN" altLang="en-US" sz="1600" b="1"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370" y="3300095"/>
            <a:ext cx="644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实时拍摄</a:t>
            </a:r>
            <a:endParaRPr lang="zh-CN" altLang="en-US" sz="1600" b="1"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4" name="右弧形箭头 53"/>
          <p:cNvSpPr/>
          <p:nvPr/>
        </p:nvSpPr>
        <p:spPr>
          <a:xfrm rot="10800000" flipH="1">
            <a:off x="3022514" y="2128808"/>
            <a:ext cx="361755" cy="1259138"/>
          </a:xfrm>
          <a:prstGeom prst="curvedLeftArrow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526155" y="2279650"/>
            <a:ext cx="685165" cy="8178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566795" y="2275840"/>
            <a:ext cx="6445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人脸识别对比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35" y="1886585"/>
            <a:ext cx="1968500" cy="14122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535" y="1885315"/>
            <a:ext cx="1933575" cy="14204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10810" y="3423285"/>
            <a:ext cx="1194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轨迹跟踪</a:t>
            </a:r>
            <a:endParaRPr lang="zh-CN" altLang="en-US" sz="1600" b="1"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04735" y="3423285"/>
            <a:ext cx="11944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体态识别</a:t>
            </a:r>
            <a:endParaRPr lang="zh-CN" altLang="en-US" sz="1600" b="1"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0" y="1848167"/>
            <a:ext cx="9153526" cy="3311526"/>
            <a:chOff x="-4763" y="1841500"/>
            <a:chExt cx="9153526" cy="3311526"/>
          </a:xfrm>
        </p:grpSpPr>
        <p:sp>
          <p:nvSpPr>
            <p:cNvPr id="3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rgbClr val="DCAC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D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A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rgbClr val="ECD0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0" name="PA_圆角淘宝店chenying0907 1030"/>
          <p:cNvSpPr/>
          <p:nvPr>
            <p:custDataLst>
              <p:tags r:id="rId3"/>
            </p:custDataLst>
          </p:nvPr>
        </p:nvSpPr>
        <p:spPr>
          <a:xfrm>
            <a:off x="1607944" y="2663792"/>
            <a:ext cx="5937801" cy="217917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dist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THANK YOU FOR WATCHING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1" name="PA_文本框 42"/>
          <p:cNvSpPr txBox="1"/>
          <p:nvPr>
            <p:custDataLst>
              <p:tags r:id="rId4"/>
            </p:custDataLst>
          </p:nvPr>
        </p:nvSpPr>
        <p:spPr>
          <a:xfrm>
            <a:off x="1607944" y="1924110"/>
            <a:ext cx="5904656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请各位老师提问指导</a:t>
            </a:r>
            <a:endParaRPr lang="zh-CN" altLang="en-US" sz="3200" b="1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12" name="PA_文本框 42"/>
          <p:cNvSpPr txBox="1"/>
          <p:nvPr>
            <p:custDataLst>
              <p:tags r:id="rId5"/>
            </p:custDataLst>
          </p:nvPr>
        </p:nvSpPr>
        <p:spPr>
          <a:xfrm>
            <a:off x="4899025" y="4853305"/>
            <a:ext cx="4244975" cy="3067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dist"/>
            <a:r>
              <a:rPr lang="en-US" altLang="zh-CN" sz="1400" b="1" dirty="0">
                <a:ln w="6350">
                  <a:noFill/>
                </a:ln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en-US" sz="1400" b="1" dirty="0">
                <a:ln w="6350">
                  <a:noFill/>
                </a:ln>
                <a:solidFill>
                  <a:srgbClr val="957F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应用内使用的地图以中国国家相关出版社的地图为准</a:t>
            </a:r>
            <a:endParaRPr lang="zh-CN" altLang="en-US" sz="1400" b="1" dirty="0">
              <a:ln w="6350">
                <a:noFill/>
              </a:ln>
              <a:solidFill>
                <a:srgbClr val="957F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9" grpId="0" bldLvl="0" animBg="1" autoUpdateAnimBg="0"/>
      <p:bldP spid="10" grpId="0" bldLvl="0" animBg="1" autoUpdateAnimBg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17805" y="1029335"/>
            <a:ext cx="3676015" cy="3686810"/>
          </a:xfrm>
          <a:prstGeom prst="roundRect">
            <a:avLst>
              <a:gd name="adj" fmla="val 126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017645" y="1040130"/>
            <a:ext cx="2354580" cy="3676015"/>
          </a:xfrm>
          <a:prstGeom prst="roundRect">
            <a:avLst>
              <a:gd name="adj" fmla="val 126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爆炸形 2 32"/>
          <p:cNvSpPr/>
          <p:nvPr/>
        </p:nvSpPr>
        <p:spPr>
          <a:xfrm rot="480000">
            <a:off x="4061460" y="3993515"/>
            <a:ext cx="2279650" cy="750570"/>
          </a:xfrm>
          <a:prstGeom prst="irregularSeal2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496050" y="1004570"/>
            <a:ext cx="2456180" cy="3711575"/>
          </a:xfrm>
          <a:prstGeom prst="roundRect">
            <a:avLst>
              <a:gd name="adj" fmla="val 126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25" y="1669415"/>
            <a:ext cx="2036445" cy="1391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1642745"/>
            <a:ext cx="1352550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t="1088" r="1799"/>
          <a:stretch>
            <a:fillRect/>
          </a:stretch>
        </p:blipFill>
        <p:spPr>
          <a:xfrm>
            <a:off x="1737995" y="1727200"/>
            <a:ext cx="1949450" cy="1352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7" name="Shape 10"/>
          <p:cNvSpPr/>
          <p:nvPr/>
        </p:nvSpPr>
        <p:spPr>
          <a:xfrm rot="21000000">
            <a:off x="1221105" y="2117725"/>
            <a:ext cx="664210" cy="464185"/>
          </a:xfrm>
          <a:prstGeom prst="swooshArrow">
            <a:avLst>
              <a:gd name="adj1" fmla="val 40798"/>
              <a:gd name="adj2" fmla="val 25000"/>
            </a:avLst>
          </a:prstGeom>
          <a:solidFill>
            <a:srgbClr val="73635B">
              <a:alpha val="50000"/>
            </a:srgb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1630" y="3743325"/>
            <a:ext cx="3321050" cy="82169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48945" y="3757930"/>
            <a:ext cx="31832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全国走失老人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一年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约在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50 万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上下， 平均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每天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走失老人约为 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1370 人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 走失老人平均年龄为 </a:t>
            </a:r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75.89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岁。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1690" y="1171575"/>
            <a:ext cx="24682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《中国走失人口白皮书》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85590" y="1171575"/>
            <a:ext cx="21463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救助寻亲</a:t>
            </a:r>
            <a:r>
              <a:rPr lang="en-US" altLang="zh-CN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085590" y="3221990"/>
            <a:ext cx="2211070" cy="62484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038600" y="3281045"/>
            <a:ext cx="230632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民政部与头条寻人探索开展“互联网+救助寻亲”合作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36415" y="4214495"/>
            <a:ext cx="18929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寻亲方式的突破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等于号 33"/>
          <p:cNvSpPr/>
          <p:nvPr/>
        </p:nvSpPr>
        <p:spPr>
          <a:xfrm rot="5400000">
            <a:off x="5000625" y="3815715"/>
            <a:ext cx="236855" cy="327660"/>
          </a:xfrm>
          <a:prstGeom prst="mathEqual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0" y="1171575"/>
            <a:ext cx="22409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736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民间志愿服务队伍庞大</a:t>
            </a:r>
            <a:endParaRPr lang="zh-CN" altLang="en-US" sz="1600" b="1">
              <a:solidFill>
                <a:srgbClr val="736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/>
          <p:nvPr/>
        </p:nvPicPr>
        <p:blipFill>
          <a:blip r:embed="rId5"/>
          <a:stretch>
            <a:fillRect/>
          </a:stretch>
        </p:blipFill>
        <p:spPr>
          <a:xfrm>
            <a:off x="6680835" y="1658620"/>
            <a:ext cx="2059305" cy="138239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圆角矩形 42"/>
          <p:cNvSpPr/>
          <p:nvPr/>
        </p:nvSpPr>
        <p:spPr>
          <a:xfrm>
            <a:off x="6641465" y="3190875"/>
            <a:ext cx="2168525" cy="7715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685280" y="3190875"/>
            <a:ext cx="2105660" cy="79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目前我国实名志愿者人数达到</a:t>
            </a:r>
            <a:r>
              <a:rPr lang="zh-CN" altLang="en-US" sz="1600" b="1">
                <a:solidFill>
                  <a:srgbClr val="AE0C0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1.92亿</a:t>
            </a:r>
            <a:r>
              <a:rPr lang="zh-CN" altLang="en-US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，志愿团体总数</a:t>
            </a:r>
            <a:r>
              <a:rPr lang="zh-CN" altLang="en-US" sz="1600" b="1">
                <a:solidFill>
                  <a:srgbClr val="AE0C0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78万个</a:t>
            </a:r>
            <a:endParaRPr lang="zh-CN" altLang="en-US" sz="1600" b="1">
              <a:solidFill>
                <a:srgbClr val="AE0C0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933565" y="4066540"/>
            <a:ext cx="662305" cy="6508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868160" y="4206875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纯公益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985125" y="4124325"/>
            <a:ext cx="564515" cy="5549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992745" y="4227830"/>
            <a:ext cx="747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兼职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十字形 47"/>
          <p:cNvSpPr/>
          <p:nvPr/>
        </p:nvSpPr>
        <p:spPr>
          <a:xfrm>
            <a:off x="7672705" y="4292600"/>
            <a:ext cx="235585" cy="231140"/>
          </a:xfrm>
          <a:prstGeom prst="plus">
            <a:avLst>
              <a:gd name="adj" fmla="val 3966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0800000">
            <a:off x="1781175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7370" y="553720"/>
            <a:ext cx="2951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互联网思维为</a:t>
            </a:r>
            <a:r>
              <a:rPr lang="zh-CN" altLang="en-US" sz="16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应急救助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提供新思路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08305" y="1006475"/>
            <a:ext cx="2456180" cy="19260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467995" y="3677285"/>
            <a:ext cx="23063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手忙脚乱，不能冷静对策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与救援队员无法及时沟通，只能干着急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3"/>
          <a:srcRect l="14124" t="2296" r="12604" b="2127"/>
          <a:stretch>
            <a:fillRect/>
          </a:stretch>
        </p:blipFill>
        <p:spPr>
          <a:xfrm>
            <a:off x="3357245" y="995045"/>
            <a:ext cx="2429510" cy="192595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3267710" y="3620135"/>
            <a:ext cx="262382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很难全天候待命，工作效率低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调取资源不便，时间成本高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无法实时人脸识别，易错过最佳时机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片 104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2762" t="2592" r="-434"/>
          <a:stretch>
            <a:fillRect/>
          </a:stretch>
        </p:blipFill>
        <p:spPr>
          <a:xfrm>
            <a:off x="6294755" y="995045"/>
            <a:ext cx="2514600" cy="1925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6294755" y="3592195"/>
            <a:ext cx="2778760" cy="112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团队缺少监管，救援效率低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任务管理繁琐，流程复杂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数据统计和线索信息收集繁琐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309880" y="3079115"/>
            <a:ext cx="2667000" cy="175895"/>
          </a:xfrm>
          <a:prstGeom prst="triangle">
            <a:avLst>
              <a:gd name="adj" fmla="val 50809"/>
            </a:avLst>
          </a:prstGeom>
          <a:solidFill>
            <a:srgbClr val="F6E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3246120" y="3079115"/>
            <a:ext cx="2667000" cy="175895"/>
          </a:xfrm>
          <a:prstGeom prst="triangle">
            <a:avLst>
              <a:gd name="adj" fmla="val 50809"/>
            </a:avLst>
          </a:prstGeom>
          <a:solidFill>
            <a:srgbClr val="957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6224270" y="3068320"/>
            <a:ext cx="2667000" cy="175895"/>
          </a:xfrm>
          <a:prstGeom prst="triangle">
            <a:avLst>
              <a:gd name="adj" fmla="val 50809"/>
            </a:avLst>
          </a:prstGeom>
          <a:solidFill>
            <a:srgbClr val="DC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6250" y="3268980"/>
            <a:ext cx="720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家属：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7245" y="3268980"/>
            <a:ext cx="11328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救援队员：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94755" y="3244215"/>
            <a:ext cx="11347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管理者：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3065" y="995045"/>
            <a:ext cx="2470150" cy="1925955"/>
          </a:xfrm>
          <a:prstGeom prst="rect">
            <a:avLst/>
          </a:prstGeom>
          <a:noFill/>
          <a:ln w="28575">
            <a:solidFill>
              <a:srgbClr val="DBAC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357245" y="995045"/>
            <a:ext cx="2456180" cy="1925955"/>
          </a:xfrm>
          <a:prstGeom prst="rect">
            <a:avLst/>
          </a:prstGeom>
          <a:noFill/>
          <a:ln w="28575">
            <a:solidFill>
              <a:srgbClr val="957F7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280785" y="995045"/>
            <a:ext cx="2540000" cy="1925955"/>
          </a:xfrm>
          <a:prstGeom prst="rect">
            <a:avLst/>
          </a:prstGeom>
          <a:noFill/>
          <a:ln w="28575">
            <a:solidFill>
              <a:srgbClr val="DBACA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10800000">
            <a:off x="2768600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131695" y="510540"/>
            <a:ext cx="4907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救助寻亲</a:t>
            </a:r>
            <a:r>
              <a:rPr lang="zh-CN" altLang="en-US" sz="16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痛点难攻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，家属，救援队员，管理者三方困难重重</a:t>
            </a:r>
            <a:endParaRPr lang="zh-CN" altLang="en-US" sz="16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5" name="等腰三角形 4"/>
          <p:cNvSpPr/>
          <p:nvPr/>
        </p:nvSpPr>
        <p:spPr>
          <a:xfrm rot="10800000">
            <a:off x="3823335" y="-10795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85" y="1153795"/>
            <a:ext cx="1650365" cy="339471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2369820"/>
            <a:ext cx="1493520" cy="122491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05" y="3594735"/>
            <a:ext cx="1428750" cy="1332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2700" y="561340"/>
            <a:ext cx="6609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以移动端为主，与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微信小程序、网站、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可视化大屏四方互联的</a:t>
            </a:r>
            <a:r>
              <a:rPr lang="zh-CN" altLang="en-US" sz="16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智能救援指挥体系</a:t>
            </a:r>
            <a:endParaRPr lang="zh-CN" altLang="en-US" sz="16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十字形 47"/>
          <p:cNvSpPr/>
          <p:nvPr/>
        </p:nvSpPr>
        <p:spPr>
          <a:xfrm>
            <a:off x="6311265" y="2615565"/>
            <a:ext cx="658495" cy="646430"/>
          </a:xfrm>
          <a:prstGeom prst="plus">
            <a:avLst>
              <a:gd name="adj" fmla="val 39665"/>
            </a:avLst>
          </a:prstGeom>
          <a:solidFill>
            <a:srgbClr val="E5CB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PA_淘宝店chenying0907 3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5585" y="1487094"/>
            <a:ext cx="307291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家属在老人走失后心情焦急？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PA_淘宝店chenying0907 3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5583" y="2234063"/>
            <a:ext cx="3072911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调取资源不便，时间成本高？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PA_淘宝店chenying0907 3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5435" y="3715094"/>
            <a:ext cx="3085759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团队缺少监管，救援效率低？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PA_淘宝店chenying0907 3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5435" y="2979873"/>
            <a:ext cx="308575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无法实时图片对比，错过最佳时机？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1035" y="1785620"/>
            <a:ext cx="292608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家属</a:t>
            </a:r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在小程序端一键登录，快速报案</a:t>
            </a:r>
            <a:endParaRPr lang="zh-CN" altLang="en-US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1035" y="2518410"/>
            <a:ext cx="310832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救援队员</a:t>
            </a:r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</a:t>
            </a:r>
            <a:r>
              <a:rPr lang="zh-CN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端流程化、便捷化救援</a:t>
            </a:r>
            <a:endParaRPr lang="zh-CN" altLang="zh-CN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210" y="4015740"/>
            <a:ext cx="344043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后台统一调度监控，并可</a:t>
            </a:r>
            <a:r>
              <a:rPr lang="zh-CN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视化</a:t>
            </a:r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实时任务数据</a:t>
            </a:r>
            <a:endParaRPr lang="zh-CN" altLang="en-US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035" y="3267075"/>
            <a:ext cx="3660775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进行实时人脸比对</a:t>
            </a:r>
            <a:r>
              <a:rPr lang="en-US" altLang="zh-CN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集成动态影像智能采集功能</a:t>
            </a:r>
            <a:endParaRPr lang="zh-CN" altLang="en-US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" name="箭头: V 形 38"/>
          <p:cNvSpPr/>
          <p:nvPr/>
        </p:nvSpPr>
        <p:spPr>
          <a:xfrm>
            <a:off x="378460" y="1814195"/>
            <a:ext cx="204470" cy="248920"/>
          </a:xfrm>
          <a:prstGeom prst="chevron">
            <a:avLst/>
          </a:prstGeom>
          <a:solidFill>
            <a:srgbClr val="DBACA5"/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45" b="0" i="0" u="none" strike="noStrike" kern="1200" cap="none" spc="0" normalizeH="0" baseline="0" noProof="0">
              <a:ln>
                <a:noFill/>
              </a:ln>
              <a:solidFill>
                <a:srgbClr val="DCACA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箭头: V 形 38"/>
          <p:cNvSpPr/>
          <p:nvPr/>
        </p:nvSpPr>
        <p:spPr>
          <a:xfrm>
            <a:off x="378460" y="2548255"/>
            <a:ext cx="204470" cy="248920"/>
          </a:xfrm>
          <a:prstGeom prst="chevron">
            <a:avLst/>
          </a:prstGeom>
          <a:solidFill>
            <a:srgbClr val="DBACA5"/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45" b="0" i="0" u="none" strike="noStrike" kern="1200" cap="none" spc="0" normalizeH="0" baseline="0" noProof="0">
              <a:ln>
                <a:noFill/>
              </a:ln>
              <a:solidFill>
                <a:srgbClr val="DCACA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箭头: V 形 38"/>
          <p:cNvSpPr/>
          <p:nvPr/>
        </p:nvSpPr>
        <p:spPr>
          <a:xfrm>
            <a:off x="378460" y="3282315"/>
            <a:ext cx="204470" cy="248920"/>
          </a:xfrm>
          <a:prstGeom prst="chevron">
            <a:avLst/>
          </a:prstGeom>
          <a:solidFill>
            <a:srgbClr val="DBACA5"/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45" b="0" i="0" u="none" strike="noStrike" kern="1200" cap="none" spc="0" normalizeH="0" baseline="0" noProof="0">
              <a:ln>
                <a:noFill/>
              </a:ln>
              <a:solidFill>
                <a:srgbClr val="DCACA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箭头: V 形 38"/>
          <p:cNvSpPr/>
          <p:nvPr/>
        </p:nvSpPr>
        <p:spPr>
          <a:xfrm>
            <a:off x="378460" y="4041775"/>
            <a:ext cx="204470" cy="248920"/>
          </a:xfrm>
          <a:prstGeom prst="chevron">
            <a:avLst/>
          </a:prstGeom>
          <a:solidFill>
            <a:srgbClr val="DBACA5"/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45" b="0" i="0" u="none" strike="noStrike" kern="1200" cap="none" spc="0" normalizeH="0" baseline="0" noProof="0">
              <a:ln>
                <a:noFill/>
              </a:ln>
              <a:solidFill>
                <a:srgbClr val="DCACA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4825" y="1154430"/>
            <a:ext cx="228600" cy="2381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725" y="2209800"/>
            <a:ext cx="781050" cy="3524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0845" y="2484755"/>
            <a:ext cx="201930" cy="1060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0195" y="2501900"/>
            <a:ext cx="76200" cy="76200"/>
          </a:xfrm>
          <a:prstGeom prst="rect">
            <a:avLst/>
          </a:prstGeom>
        </p:spPr>
      </p:pic>
      <p:pic>
        <p:nvPicPr>
          <p:cNvPr id="3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8280" y="905510"/>
            <a:ext cx="678815" cy="134683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30" y="862965"/>
            <a:ext cx="741680" cy="1404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Oval 15"/>
          <p:cNvSpPr>
            <a:spLocks noChangeArrowheads="1"/>
          </p:cNvSpPr>
          <p:nvPr/>
        </p:nvSpPr>
        <p:spPr bwMode="auto">
          <a:xfrm>
            <a:off x="3113979" y="1336109"/>
            <a:ext cx="2880000" cy="2880000"/>
          </a:xfrm>
          <a:prstGeom prst="ellipse">
            <a:avLst/>
          </a:prstGeom>
          <a:noFill/>
          <a:ln w="12700">
            <a:solidFill>
              <a:schemeClr val="bg2">
                <a:lumMod val="75000"/>
                <a:alpha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 sz="1400" dirty="0">
              <a:solidFill>
                <a:srgbClr val="00000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1" name="PA_椭圆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32567" y="2002623"/>
            <a:ext cx="503140" cy="503293"/>
          </a:xfrm>
          <a:prstGeom prst="ellipse">
            <a:avLst/>
          </a:prstGeom>
          <a:solidFill>
            <a:srgbClr val="ECD0CD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2" name="PA_椭圆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72956" y="1271935"/>
            <a:ext cx="504378" cy="503293"/>
          </a:xfrm>
          <a:prstGeom prst="ellipse">
            <a:avLst/>
          </a:prstGeom>
          <a:solidFill>
            <a:srgbClr val="DCACA5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3" name="PA_椭圆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81116" y="2023549"/>
            <a:ext cx="503140" cy="503293"/>
          </a:xfrm>
          <a:prstGeom prst="ellipse">
            <a:avLst/>
          </a:prstGeom>
          <a:solidFill>
            <a:srgbClr val="957F7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4" name="PA_椭圆 1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76709" y="3082013"/>
            <a:ext cx="503140" cy="503293"/>
          </a:xfrm>
          <a:prstGeom prst="ellipse">
            <a:avLst/>
          </a:prstGeom>
          <a:solidFill>
            <a:srgbClr val="957F7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5" name="PA_椭圆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94851" y="3824679"/>
            <a:ext cx="503140" cy="503293"/>
          </a:xfrm>
          <a:prstGeom prst="ellipse">
            <a:avLst/>
          </a:prstGeom>
          <a:solidFill>
            <a:srgbClr val="73635B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6" name="PA_椭圆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28099" y="3825019"/>
            <a:ext cx="504378" cy="503293"/>
          </a:xfrm>
          <a:prstGeom prst="ellipse">
            <a:avLst/>
          </a:prstGeom>
          <a:solidFill>
            <a:srgbClr val="73635B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7" name="PA_椭圆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94851" y="1228219"/>
            <a:ext cx="503140" cy="503293"/>
          </a:xfrm>
          <a:prstGeom prst="ellipse">
            <a:avLst/>
          </a:prstGeom>
          <a:solidFill>
            <a:srgbClr val="DCACA5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8" name="PA_任意多边形 22"/>
          <p:cNvSpPr/>
          <p:nvPr>
            <p:custDataLst>
              <p:tags r:id="rId9"/>
            </p:custDataLst>
          </p:nvPr>
        </p:nvSpPr>
        <p:spPr bwMode="auto">
          <a:xfrm>
            <a:off x="3167646" y="2149025"/>
            <a:ext cx="232980" cy="211977"/>
          </a:xfrm>
          <a:custGeom>
            <a:avLst/>
            <a:gdLst>
              <a:gd name="T0" fmla="*/ 94 w 94"/>
              <a:gd name="T1" fmla="*/ 43 h 86"/>
              <a:gd name="T2" fmla="*/ 94 w 94"/>
              <a:gd name="T3" fmla="*/ 9 h 86"/>
              <a:gd name="T4" fmla="*/ 82 w 94"/>
              <a:gd name="T5" fmla="*/ 21 h 86"/>
              <a:gd name="T6" fmla="*/ 44 w 94"/>
              <a:gd name="T7" fmla="*/ 0 h 86"/>
              <a:gd name="T8" fmla="*/ 0 w 94"/>
              <a:gd name="T9" fmla="*/ 43 h 86"/>
              <a:gd name="T10" fmla="*/ 44 w 94"/>
              <a:gd name="T11" fmla="*/ 86 h 86"/>
              <a:gd name="T12" fmla="*/ 83 w 94"/>
              <a:gd name="T13" fmla="*/ 63 h 86"/>
              <a:gd name="T14" fmla="*/ 73 w 94"/>
              <a:gd name="T15" fmla="*/ 53 h 86"/>
              <a:gd name="T16" fmla="*/ 44 w 94"/>
              <a:gd name="T17" fmla="*/ 72 h 86"/>
              <a:gd name="T18" fmla="*/ 14 w 94"/>
              <a:gd name="T19" fmla="*/ 43 h 86"/>
              <a:gd name="T20" fmla="*/ 44 w 94"/>
              <a:gd name="T21" fmla="*/ 14 h 86"/>
              <a:gd name="T22" fmla="*/ 71 w 94"/>
              <a:gd name="T23" fmla="*/ 31 h 86"/>
              <a:gd name="T24" fmla="*/ 58 w 94"/>
              <a:gd name="T25" fmla="*/ 43 h 86"/>
              <a:gd name="T26" fmla="*/ 94 w 94"/>
              <a:gd name="T27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86">
                <a:moveTo>
                  <a:pt x="94" y="43"/>
                </a:moveTo>
                <a:cubicBezTo>
                  <a:pt x="94" y="9"/>
                  <a:pt x="94" y="9"/>
                  <a:pt x="94" y="9"/>
                </a:cubicBezTo>
                <a:cubicBezTo>
                  <a:pt x="82" y="21"/>
                  <a:pt x="82" y="21"/>
                  <a:pt x="82" y="21"/>
                </a:cubicBezTo>
                <a:cubicBezTo>
                  <a:pt x="74" y="8"/>
                  <a:pt x="60" y="0"/>
                  <a:pt x="44" y="0"/>
                </a:cubicBezTo>
                <a:cubicBezTo>
                  <a:pt x="20" y="0"/>
                  <a:pt x="0" y="19"/>
                  <a:pt x="0" y="43"/>
                </a:cubicBezTo>
                <a:cubicBezTo>
                  <a:pt x="0" y="67"/>
                  <a:pt x="20" y="86"/>
                  <a:pt x="44" y="86"/>
                </a:cubicBezTo>
                <a:cubicBezTo>
                  <a:pt x="61" y="86"/>
                  <a:pt x="76" y="77"/>
                  <a:pt x="83" y="63"/>
                </a:cubicBezTo>
                <a:cubicBezTo>
                  <a:pt x="73" y="53"/>
                  <a:pt x="73" y="53"/>
                  <a:pt x="73" y="53"/>
                </a:cubicBezTo>
                <a:cubicBezTo>
                  <a:pt x="68" y="64"/>
                  <a:pt x="57" y="72"/>
                  <a:pt x="44" y="72"/>
                </a:cubicBezTo>
                <a:cubicBezTo>
                  <a:pt x="27" y="72"/>
                  <a:pt x="14" y="59"/>
                  <a:pt x="14" y="43"/>
                </a:cubicBezTo>
                <a:cubicBezTo>
                  <a:pt x="14" y="27"/>
                  <a:pt x="27" y="14"/>
                  <a:pt x="44" y="14"/>
                </a:cubicBezTo>
                <a:cubicBezTo>
                  <a:pt x="56" y="14"/>
                  <a:pt x="67" y="21"/>
                  <a:pt x="71" y="31"/>
                </a:cubicBezTo>
                <a:cubicBezTo>
                  <a:pt x="58" y="43"/>
                  <a:pt x="58" y="43"/>
                  <a:pt x="58" y="43"/>
                </a:cubicBezTo>
                <a:lnTo>
                  <a:pt x="94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399" name="PA_任意多边形 23"/>
          <p:cNvSpPr/>
          <p:nvPr>
            <p:custDataLst>
              <p:tags r:id="rId10"/>
            </p:custDataLst>
          </p:nvPr>
        </p:nvSpPr>
        <p:spPr bwMode="auto">
          <a:xfrm>
            <a:off x="5106171" y="1391614"/>
            <a:ext cx="251570" cy="233052"/>
          </a:xfrm>
          <a:custGeom>
            <a:avLst/>
            <a:gdLst>
              <a:gd name="T0" fmla="*/ 101 w 203"/>
              <a:gd name="T1" fmla="*/ 16 h 188"/>
              <a:gd name="T2" fmla="*/ 95 w 203"/>
              <a:gd name="T3" fmla="*/ 20 h 188"/>
              <a:gd name="T4" fmla="*/ 123 w 203"/>
              <a:gd name="T5" fmla="*/ 76 h 188"/>
              <a:gd name="T6" fmla="*/ 171 w 203"/>
              <a:gd name="T7" fmla="*/ 82 h 188"/>
              <a:gd name="T8" fmla="*/ 135 w 203"/>
              <a:gd name="T9" fmla="*/ 114 h 188"/>
              <a:gd name="T10" fmla="*/ 143 w 203"/>
              <a:gd name="T11" fmla="*/ 162 h 188"/>
              <a:gd name="T12" fmla="*/ 101 w 203"/>
              <a:gd name="T13" fmla="*/ 140 h 188"/>
              <a:gd name="T14" fmla="*/ 60 w 203"/>
              <a:gd name="T15" fmla="*/ 162 h 188"/>
              <a:gd name="T16" fmla="*/ 68 w 203"/>
              <a:gd name="T17" fmla="*/ 114 h 188"/>
              <a:gd name="T18" fmla="*/ 32 w 203"/>
              <a:gd name="T19" fmla="*/ 82 h 188"/>
              <a:gd name="T20" fmla="*/ 80 w 203"/>
              <a:gd name="T21" fmla="*/ 76 h 188"/>
              <a:gd name="T22" fmla="*/ 107 w 203"/>
              <a:gd name="T23" fmla="*/ 20 h 188"/>
              <a:gd name="T24" fmla="*/ 101 w 203"/>
              <a:gd name="T25" fmla="*/ 16 h 188"/>
              <a:gd name="T26" fmla="*/ 95 w 203"/>
              <a:gd name="T27" fmla="*/ 20 h 188"/>
              <a:gd name="T28" fmla="*/ 101 w 203"/>
              <a:gd name="T29" fmla="*/ 16 h 188"/>
              <a:gd name="T30" fmla="*/ 95 w 203"/>
              <a:gd name="T31" fmla="*/ 14 h 188"/>
              <a:gd name="T32" fmla="*/ 70 w 203"/>
              <a:gd name="T33" fmla="*/ 62 h 188"/>
              <a:gd name="T34" fmla="*/ 0 w 203"/>
              <a:gd name="T35" fmla="*/ 72 h 188"/>
              <a:gd name="T36" fmla="*/ 52 w 203"/>
              <a:gd name="T37" fmla="*/ 120 h 188"/>
              <a:gd name="T38" fmla="*/ 40 w 203"/>
              <a:gd name="T39" fmla="*/ 188 h 188"/>
              <a:gd name="T40" fmla="*/ 101 w 203"/>
              <a:gd name="T41" fmla="*/ 156 h 188"/>
              <a:gd name="T42" fmla="*/ 163 w 203"/>
              <a:gd name="T43" fmla="*/ 188 h 188"/>
              <a:gd name="T44" fmla="*/ 151 w 203"/>
              <a:gd name="T45" fmla="*/ 120 h 188"/>
              <a:gd name="T46" fmla="*/ 203 w 203"/>
              <a:gd name="T47" fmla="*/ 72 h 188"/>
              <a:gd name="T48" fmla="*/ 133 w 203"/>
              <a:gd name="T49" fmla="*/ 62 h 188"/>
              <a:gd name="T50" fmla="*/ 101 w 203"/>
              <a:gd name="T51" fmla="*/ 0 h 188"/>
              <a:gd name="T52" fmla="*/ 95 w 203"/>
              <a:gd name="T53" fmla="*/ 14 h 188"/>
              <a:gd name="T54" fmla="*/ 101 w 203"/>
              <a:gd name="T55" fmla="*/ 1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3" h="188">
                <a:moveTo>
                  <a:pt x="101" y="16"/>
                </a:moveTo>
                <a:lnTo>
                  <a:pt x="95" y="20"/>
                </a:lnTo>
                <a:lnTo>
                  <a:pt x="123" y="76"/>
                </a:lnTo>
                <a:lnTo>
                  <a:pt x="171" y="82"/>
                </a:lnTo>
                <a:lnTo>
                  <a:pt x="135" y="114"/>
                </a:lnTo>
                <a:lnTo>
                  <a:pt x="143" y="162"/>
                </a:lnTo>
                <a:lnTo>
                  <a:pt x="101" y="140"/>
                </a:lnTo>
                <a:lnTo>
                  <a:pt x="60" y="162"/>
                </a:lnTo>
                <a:lnTo>
                  <a:pt x="68" y="114"/>
                </a:lnTo>
                <a:lnTo>
                  <a:pt x="32" y="82"/>
                </a:lnTo>
                <a:lnTo>
                  <a:pt x="80" y="76"/>
                </a:lnTo>
                <a:lnTo>
                  <a:pt x="107" y="20"/>
                </a:lnTo>
                <a:lnTo>
                  <a:pt x="101" y="16"/>
                </a:lnTo>
                <a:lnTo>
                  <a:pt x="95" y="20"/>
                </a:lnTo>
                <a:lnTo>
                  <a:pt x="101" y="16"/>
                </a:lnTo>
                <a:lnTo>
                  <a:pt x="95" y="14"/>
                </a:lnTo>
                <a:lnTo>
                  <a:pt x="70" y="62"/>
                </a:lnTo>
                <a:lnTo>
                  <a:pt x="0" y="72"/>
                </a:lnTo>
                <a:lnTo>
                  <a:pt x="52" y="120"/>
                </a:lnTo>
                <a:lnTo>
                  <a:pt x="40" y="188"/>
                </a:lnTo>
                <a:lnTo>
                  <a:pt x="101" y="156"/>
                </a:lnTo>
                <a:lnTo>
                  <a:pt x="163" y="188"/>
                </a:lnTo>
                <a:lnTo>
                  <a:pt x="151" y="120"/>
                </a:lnTo>
                <a:lnTo>
                  <a:pt x="203" y="72"/>
                </a:lnTo>
                <a:lnTo>
                  <a:pt x="133" y="62"/>
                </a:lnTo>
                <a:lnTo>
                  <a:pt x="101" y="0"/>
                </a:lnTo>
                <a:lnTo>
                  <a:pt x="95" y="14"/>
                </a:lnTo>
                <a:lnTo>
                  <a:pt x="101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400" name="PA_淘宝店chenying0907 40"/>
          <p:cNvGrpSpPr/>
          <p:nvPr>
            <p:custDataLst>
              <p:tags r:id="rId11"/>
            </p:custDataLst>
          </p:nvPr>
        </p:nvGrpSpPr>
        <p:grpSpPr bwMode="auto">
          <a:xfrm>
            <a:off x="3859789" y="1360385"/>
            <a:ext cx="204476" cy="193384"/>
            <a:chOff x="2143" y="1118"/>
            <a:chExt cx="165" cy="156"/>
          </a:xfrm>
        </p:grpSpPr>
        <p:sp>
          <p:nvSpPr>
            <p:cNvPr id="401" name="淘宝店chenying0907 24"/>
            <p:cNvSpPr/>
            <p:nvPr/>
          </p:nvSpPr>
          <p:spPr bwMode="auto">
            <a:xfrm>
              <a:off x="2231" y="1174"/>
              <a:ext cx="77" cy="76"/>
            </a:xfrm>
            <a:custGeom>
              <a:avLst/>
              <a:gdLst>
                <a:gd name="T0" fmla="*/ 33 w 39"/>
                <a:gd name="T1" fmla="*/ 13 h 38"/>
                <a:gd name="T2" fmla="*/ 25 w 39"/>
                <a:gd name="T3" fmla="*/ 13 h 38"/>
                <a:gd name="T4" fmla="*/ 25 w 39"/>
                <a:gd name="T5" fmla="*/ 6 h 38"/>
                <a:gd name="T6" fmla="*/ 19 w 39"/>
                <a:gd name="T7" fmla="*/ 0 h 38"/>
                <a:gd name="T8" fmla="*/ 13 w 39"/>
                <a:gd name="T9" fmla="*/ 6 h 38"/>
                <a:gd name="T10" fmla="*/ 13 w 39"/>
                <a:gd name="T11" fmla="*/ 13 h 38"/>
                <a:gd name="T12" fmla="*/ 6 w 39"/>
                <a:gd name="T13" fmla="*/ 13 h 38"/>
                <a:gd name="T14" fmla="*/ 0 w 39"/>
                <a:gd name="T15" fmla="*/ 19 h 38"/>
                <a:gd name="T16" fmla="*/ 6 w 39"/>
                <a:gd name="T17" fmla="*/ 25 h 38"/>
                <a:gd name="T18" fmla="*/ 13 w 39"/>
                <a:gd name="T19" fmla="*/ 25 h 38"/>
                <a:gd name="T20" fmla="*/ 13 w 39"/>
                <a:gd name="T21" fmla="*/ 32 h 38"/>
                <a:gd name="T22" fmla="*/ 19 w 39"/>
                <a:gd name="T23" fmla="*/ 38 h 38"/>
                <a:gd name="T24" fmla="*/ 25 w 39"/>
                <a:gd name="T25" fmla="*/ 32 h 38"/>
                <a:gd name="T26" fmla="*/ 25 w 39"/>
                <a:gd name="T27" fmla="*/ 25 h 38"/>
                <a:gd name="T28" fmla="*/ 33 w 39"/>
                <a:gd name="T29" fmla="*/ 25 h 38"/>
                <a:gd name="T30" fmla="*/ 39 w 39"/>
                <a:gd name="T31" fmla="*/ 19 h 38"/>
                <a:gd name="T32" fmla="*/ 33 w 39"/>
                <a:gd name="T3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33" y="13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3"/>
                    <a:pt x="23" y="0"/>
                    <a:pt x="19" y="0"/>
                  </a:cubicBezTo>
                  <a:cubicBezTo>
                    <a:pt x="16" y="0"/>
                    <a:pt x="13" y="3"/>
                    <a:pt x="13" y="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2"/>
                    <a:pt x="2" y="25"/>
                    <a:pt x="6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6"/>
                    <a:pt x="16" y="38"/>
                    <a:pt x="19" y="38"/>
                  </a:cubicBezTo>
                  <a:cubicBezTo>
                    <a:pt x="23" y="38"/>
                    <a:pt x="25" y="36"/>
                    <a:pt x="25" y="32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25"/>
                    <a:pt x="39" y="22"/>
                    <a:pt x="39" y="19"/>
                  </a:cubicBezTo>
                  <a:cubicBezTo>
                    <a:pt x="39" y="16"/>
                    <a:pt x="36" y="13"/>
                    <a:pt x="3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02" name="Oval 25"/>
            <p:cNvSpPr>
              <a:spLocks noChangeArrowheads="1"/>
            </p:cNvSpPr>
            <p:nvPr/>
          </p:nvSpPr>
          <p:spPr bwMode="auto">
            <a:xfrm>
              <a:off x="2173" y="1118"/>
              <a:ext cx="62" cy="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03" name="淘宝店chenying0907 26"/>
            <p:cNvSpPr/>
            <p:nvPr/>
          </p:nvSpPr>
          <p:spPr bwMode="auto">
            <a:xfrm>
              <a:off x="2143" y="1186"/>
              <a:ext cx="122" cy="88"/>
            </a:xfrm>
            <a:custGeom>
              <a:avLst/>
              <a:gdLst>
                <a:gd name="T0" fmla="*/ 49 w 61"/>
                <a:gd name="T1" fmla="*/ 25 h 44"/>
                <a:gd name="T2" fmla="*/ 35 w 61"/>
                <a:gd name="T3" fmla="*/ 13 h 44"/>
                <a:gd name="T4" fmla="*/ 43 w 61"/>
                <a:gd name="T5" fmla="*/ 4 h 44"/>
                <a:gd name="T6" fmla="*/ 31 w 61"/>
                <a:gd name="T7" fmla="*/ 0 h 44"/>
                <a:gd name="T8" fmla="*/ 0 w 61"/>
                <a:gd name="T9" fmla="*/ 42 h 44"/>
                <a:gd name="T10" fmla="*/ 0 w 61"/>
                <a:gd name="T11" fmla="*/ 44 h 44"/>
                <a:gd name="T12" fmla="*/ 61 w 61"/>
                <a:gd name="T13" fmla="*/ 44 h 44"/>
                <a:gd name="T14" fmla="*/ 61 w 61"/>
                <a:gd name="T15" fmla="*/ 42 h 44"/>
                <a:gd name="T16" fmla="*/ 61 w 61"/>
                <a:gd name="T17" fmla="*/ 39 h 44"/>
                <a:gd name="T18" fmla="*/ 49 w 61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44">
                  <a:moveTo>
                    <a:pt x="49" y="25"/>
                  </a:moveTo>
                  <a:cubicBezTo>
                    <a:pt x="49" y="25"/>
                    <a:pt x="34" y="27"/>
                    <a:pt x="35" y="13"/>
                  </a:cubicBezTo>
                  <a:cubicBezTo>
                    <a:pt x="36" y="8"/>
                    <a:pt x="40" y="5"/>
                    <a:pt x="43" y="4"/>
                  </a:cubicBezTo>
                  <a:cubicBezTo>
                    <a:pt x="40" y="2"/>
                    <a:pt x="35" y="0"/>
                    <a:pt x="31" y="0"/>
                  </a:cubicBezTo>
                  <a:cubicBezTo>
                    <a:pt x="14" y="0"/>
                    <a:pt x="0" y="19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1" y="41"/>
                    <a:pt x="61" y="40"/>
                    <a:pt x="61" y="39"/>
                  </a:cubicBezTo>
                  <a:cubicBezTo>
                    <a:pt x="57" y="39"/>
                    <a:pt x="48" y="37"/>
                    <a:pt x="49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404" name="PA_任意多边形 27"/>
          <p:cNvSpPr/>
          <p:nvPr>
            <p:custDataLst>
              <p:tags r:id="rId12"/>
            </p:custDataLst>
          </p:nvPr>
        </p:nvSpPr>
        <p:spPr bwMode="auto">
          <a:xfrm>
            <a:off x="3115599" y="3195157"/>
            <a:ext cx="168538" cy="208258"/>
          </a:xfrm>
          <a:custGeom>
            <a:avLst/>
            <a:gdLst>
              <a:gd name="T0" fmla="*/ 67 w 68"/>
              <a:gd name="T1" fmla="*/ 56 h 84"/>
              <a:gd name="T2" fmla="*/ 68 w 68"/>
              <a:gd name="T3" fmla="*/ 56 h 84"/>
              <a:gd name="T4" fmla="*/ 68 w 68"/>
              <a:gd name="T5" fmla="*/ 21 h 84"/>
              <a:gd name="T6" fmla="*/ 63 w 68"/>
              <a:gd name="T7" fmla="*/ 16 h 84"/>
              <a:gd name="T8" fmla="*/ 59 w 68"/>
              <a:gd name="T9" fmla="*/ 21 h 84"/>
              <a:gd name="T10" fmla="*/ 59 w 68"/>
              <a:gd name="T11" fmla="*/ 40 h 84"/>
              <a:gd name="T12" fmla="*/ 54 w 68"/>
              <a:gd name="T13" fmla="*/ 36 h 84"/>
              <a:gd name="T14" fmla="*/ 54 w 68"/>
              <a:gd name="T15" fmla="*/ 6 h 84"/>
              <a:gd name="T16" fmla="*/ 49 w 68"/>
              <a:gd name="T17" fmla="*/ 0 h 84"/>
              <a:gd name="T18" fmla="*/ 44 w 68"/>
              <a:gd name="T19" fmla="*/ 6 h 84"/>
              <a:gd name="T20" fmla="*/ 44 w 68"/>
              <a:gd name="T21" fmla="*/ 33 h 84"/>
              <a:gd name="T22" fmla="*/ 42 w 68"/>
              <a:gd name="T23" fmla="*/ 33 h 84"/>
              <a:gd name="T24" fmla="*/ 40 w 68"/>
              <a:gd name="T25" fmla="*/ 33 h 84"/>
              <a:gd name="T26" fmla="*/ 40 w 68"/>
              <a:gd name="T27" fmla="*/ 6 h 84"/>
              <a:gd name="T28" fmla="*/ 36 w 68"/>
              <a:gd name="T29" fmla="*/ 0 h 84"/>
              <a:gd name="T30" fmla="*/ 31 w 68"/>
              <a:gd name="T31" fmla="*/ 5 h 84"/>
              <a:gd name="T32" fmla="*/ 31 w 68"/>
              <a:gd name="T33" fmla="*/ 35 h 84"/>
              <a:gd name="T34" fmla="*/ 26 w 68"/>
              <a:gd name="T35" fmla="*/ 38 h 84"/>
              <a:gd name="T36" fmla="*/ 26 w 68"/>
              <a:gd name="T37" fmla="*/ 19 h 84"/>
              <a:gd name="T38" fmla="*/ 22 w 68"/>
              <a:gd name="T39" fmla="*/ 13 h 84"/>
              <a:gd name="T40" fmla="*/ 18 w 68"/>
              <a:gd name="T41" fmla="*/ 19 h 84"/>
              <a:gd name="T42" fmla="*/ 18 w 68"/>
              <a:gd name="T43" fmla="*/ 53 h 84"/>
              <a:gd name="T44" fmla="*/ 12 w 68"/>
              <a:gd name="T45" fmla="*/ 47 h 84"/>
              <a:gd name="T46" fmla="*/ 2 w 68"/>
              <a:gd name="T47" fmla="*/ 47 h 84"/>
              <a:gd name="T48" fmla="*/ 2 w 68"/>
              <a:gd name="T49" fmla="*/ 56 h 84"/>
              <a:gd name="T50" fmla="*/ 22 w 68"/>
              <a:gd name="T51" fmla="*/ 75 h 84"/>
              <a:gd name="T52" fmla="*/ 23 w 68"/>
              <a:gd name="T53" fmla="*/ 76 h 84"/>
              <a:gd name="T54" fmla="*/ 42 w 68"/>
              <a:gd name="T55" fmla="*/ 84 h 84"/>
              <a:gd name="T56" fmla="*/ 68 w 68"/>
              <a:gd name="T57" fmla="*/ 59 h 84"/>
              <a:gd name="T58" fmla="*/ 67 w 68"/>
              <a:gd name="T59" fmla="*/ 5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" h="84">
                <a:moveTo>
                  <a:pt x="67" y="56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6" y="16"/>
                  <a:pt x="63" y="16"/>
                </a:cubicBezTo>
                <a:cubicBezTo>
                  <a:pt x="60" y="16"/>
                  <a:pt x="59" y="18"/>
                  <a:pt x="59" y="21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39"/>
                  <a:pt x="56" y="37"/>
                  <a:pt x="54" y="3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2"/>
                  <a:pt x="52" y="0"/>
                  <a:pt x="49" y="0"/>
                </a:cubicBezTo>
                <a:cubicBezTo>
                  <a:pt x="47" y="0"/>
                  <a:pt x="44" y="2"/>
                  <a:pt x="44" y="6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3" y="33"/>
                  <a:pt x="42" y="33"/>
                </a:cubicBezTo>
                <a:cubicBezTo>
                  <a:pt x="41" y="33"/>
                  <a:pt x="41" y="33"/>
                  <a:pt x="40" y="33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2"/>
                  <a:pt x="38" y="0"/>
                  <a:pt x="36" y="0"/>
                </a:cubicBezTo>
                <a:cubicBezTo>
                  <a:pt x="33" y="0"/>
                  <a:pt x="31" y="2"/>
                  <a:pt x="31" y="5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6"/>
                  <a:pt x="28" y="38"/>
                  <a:pt x="26" y="38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15"/>
                  <a:pt x="25" y="13"/>
                  <a:pt x="22" y="13"/>
                </a:cubicBezTo>
                <a:cubicBezTo>
                  <a:pt x="19" y="13"/>
                  <a:pt x="18" y="15"/>
                  <a:pt x="18" y="19"/>
                </a:cubicBezTo>
                <a:cubicBezTo>
                  <a:pt x="18" y="53"/>
                  <a:pt x="18" y="53"/>
                  <a:pt x="18" y="53"/>
                </a:cubicBezTo>
                <a:cubicBezTo>
                  <a:pt x="12" y="47"/>
                  <a:pt x="12" y="47"/>
                  <a:pt x="12" y="47"/>
                </a:cubicBezTo>
                <a:cubicBezTo>
                  <a:pt x="9" y="44"/>
                  <a:pt x="5" y="44"/>
                  <a:pt x="2" y="47"/>
                </a:cubicBezTo>
                <a:cubicBezTo>
                  <a:pt x="0" y="49"/>
                  <a:pt x="0" y="53"/>
                  <a:pt x="2" y="56"/>
                </a:cubicBezTo>
                <a:cubicBezTo>
                  <a:pt x="22" y="75"/>
                  <a:pt x="22" y="75"/>
                  <a:pt x="22" y="75"/>
                </a:cubicBezTo>
                <a:cubicBezTo>
                  <a:pt x="23" y="76"/>
                  <a:pt x="23" y="76"/>
                  <a:pt x="23" y="76"/>
                </a:cubicBezTo>
                <a:cubicBezTo>
                  <a:pt x="28" y="81"/>
                  <a:pt x="34" y="84"/>
                  <a:pt x="42" y="84"/>
                </a:cubicBezTo>
                <a:cubicBezTo>
                  <a:pt x="56" y="84"/>
                  <a:pt x="68" y="72"/>
                  <a:pt x="68" y="59"/>
                </a:cubicBezTo>
                <a:cubicBezTo>
                  <a:pt x="68" y="58"/>
                  <a:pt x="68" y="57"/>
                  <a:pt x="67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grpSp>
        <p:nvGrpSpPr>
          <p:cNvPr id="405" name="PA_淘宝店chenying0907 42"/>
          <p:cNvGrpSpPr/>
          <p:nvPr>
            <p:custDataLst>
              <p:tags r:id="rId13"/>
            </p:custDataLst>
          </p:nvPr>
        </p:nvGrpSpPr>
        <p:grpSpPr bwMode="auto">
          <a:xfrm>
            <a:off x="5178053" y="4003029"/>
            <a:ext cx="189606" cy="156192"/>
            <a:chOff x="3448" y="2446"/>
            <a:chExt cx="153" cy="126"/>
          </a:xfrm>
        </p:grpSpPr>
        <p:sp>
          <p:nvSpPr>
            <p:cNvPr id="406" name="淘宝店chenying0907 28"/>
            <p:cNvSpPr/>
            <p:nvPr/>
          </p:nvSpPr>
          <p:spPr bwMode="auto">
            <a:xfrm>
              <a:off x="3525" y="2522"/>
              <a:ext cx="22" cy="50"/>
            </a:xfrm>
            <a:custGeom>
              <a:avLst/>
              <a:gdLst>
                <a:gd name="T0" fmla="*/ 0 w 22"/>
                <a:gd name="T1" fmla="*/ 12 h 50"/>
                <a:gd name="T2" fmla="*/ 0 w 22"/>
                <a:gd name="T3" fmla="*/ 50 h 50"/>
                <a:gd name="T4" fmla="*/ 22 w 22"/>
                <a:gd name="T5" fmla="*/ 50 h 50"/>
                <a:gd name="T6" fmla="*/ 22 w 22"/>
                <a:gd name="T7" fmla="*/ 0 h 50"/>
                <a:gd name="T8" fmla="*/ 4 w 22"/>
                <a:gd name="T9" fmla="*/ 16 h 50"/>
                <a:gd name="T10" fmla="*/ 0 w 22"/>
                <a:gd name="T11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0">
                  <a:moveTo>
                    <a:pt x="0" y="12"/>
                  </a:moveTo>
                  <a:lnTo>
                    <a:pt x="0" y="50"/>
                  </a:lnTo>
                  <a:lnTo>
                    <a:pt x="22" y="50"/>
                  </a:lnTo>
                  <a:lnTo>
                    <a:pt x="22" y="0"/>
                  </a:lnTo>
                  <a:lnTo>
                    <a:pt x="4" y="1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07" name="淘宝店chenying0907 29"/>
            <p:cNvSpPr/>
            <p:nvPr/>
          </p:nvSpPr>
          <p:spPr bwMode="auto">
            <a:xfrm>
              <a:off x="3486" y="2510"/>
              <a:ext cx="23" cy="62"/>
            </a:xfrm>
            <a:custGeom>
              <a:avLst/>
              <a:gdLst>
                <a:gd name="T0" fmla="*/ 0 w 23"/>
                <a:gd name="T1" fmla="*/ 10 h 62"/>
                <a:gd name="T2" fmla="*/ 0 w 23"/>
                <a:gd name="T3" fmla="*/ 62 h 62"/>
                <a:gd name="T4" fmla="*/ 23 w 23"/>
                <a:gd name="T5" fmla="*/ 62 h 62"/>
                <a:gd name="T6" fmla="*/ 23 w 23"/>
                <a:gd name="T7" fmla="*/ 10 h 62"/>
                <a:gd name="T8" fmla="*/ 12 w 23"/>
                <a:gd name="T9" fmla="*/ 0 h 62"/>
                <a:gd name="T10" fmla="*/ 0 w 23"/>
                <a:gd name="T11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62">
                  <a:moveTo>
                    <a:pt x="0" y="10"/>
                  </a:moveTo>
                  <a:lnTo>
                    <a:pt x="0" y="62"/>
                  </a:lnTo>
                  <a:lnTo>
                    <a:pt x="23" y="62"/>
                  </a:lnTo>
                  <a:lnTo>
                    <a:pt x="2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08" name="淘宝店chenying0907 30"/>
            <p:cNvSpPr/>
            <p:nvPr/>
          </p:nvSpPr>
          <p:spPr bwMode="auto">
            <a:xfrm>
              <a:off x="3448" y="2534"/>
              <a:ext cx="22" cy="38"/>
            </a:xfrm>
            <a:custGeom>
              <a:avLst/>
              <a:gdLst>
                <a:gd name="T0" fmla="*/ 0 w 22"/>
                <a:gd name="T1" fmla="*/ 38 h 38"/>
                <a:gd name="T2" fmla="*/ 22 w 22"/>
                <a:gd name="T3" fmla="*/ 38 h 38"/>
                <a:gd name="T4" fmla="*/ 22 w 22"/>
                <a:gd name="T5" fmla="*/ 0 h 38"/>
                <a:gd name="T6" fmla="*/ 0 w 22"/>
                <a:gd name="T7" fmla="*/ 18 h 38"/>
                <a:gd name="T8" fmla="*/ 0 w 22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8">
                  <a:moveTo>
                    <a:pt x="0" y="38"/>
                  </a:moveTo>
                  <a:lnTo>
                    <a:pt x="22" y="38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09" name="淘宝店chenying0907 31"/>
            <p:cNvSpPr/>
            <p:nvPr/>
          </p:nvSpPr>
          <p:spPr bwMode="auto">
            <a:xfrm>
              <a:off x="3563" y="2488"/>
              <a:ext cx="24" cy="84"/>
            </a:xfrm>
            <a:custGeom>
              <a:avLst/>
              <a:gdLst>
                <a:gd name="T0" fmla="*/ 0 w 24"/>
                <a:gd name="T1" fmla="*/ 84 h 84"/>
                <a:gd name="T2" fmla="*/ 24 w 24"/>
                <a:gd name="T3" fmla="*/ 84 h 84"/>
                <a:gd name="T4" fmla="*/ 24 w 24"/>
                <a:gd name="T5" fmla="*/ 0 h 84"/>
                <a:gd name="T6" fmla="*/ 0 w 24"/>
                <a:gd name="T7" fmla="*/ 20 h 84"/>
                <a:gd name="T8" fmla="*/ 0 w 24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4">
                  <a:moveTo>
                    <a:pt x="0" y="84"/>
                  </a:moveTo>
                  <a:lnTo>
                    <a:pt x="24" y="84"/>
                  </a:lnTo>
                  <a:lnTo>
                    <a:pt x="24" y="0"/>
                  </a:lnTo>
                  <a:lnTo>
                    <a:pt x="0" y="2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10" name="淘宝店chenying0907 32"/>
            <p:cNvSpPr/>
            <p:nvPr/>
          </p:nvSpPr>
          <p:spPr bwMode="auto">
            <a:xfrm>
              <a:off x="3448" y="2446"/>
              <a:ext cx="153" cy="92"/>
            </a:xfrm>
            <a:custGeom>
              <a:avLst/>
              <a:gdLst>
                <a:gd name="T0" fmla="*/ 109 w 153"/>
                <a:gd name="T1" fmla="*/ 0 h 92"/>
                <a:gd name="T2" fmla="*/ 129 w 153"/>
                <a:gd name="T3" fmla="*/ 18 h 92"/>
                <a:gd name="T4" fmla="*/ 81 w 153"/>
                <a:gd name="T5" fmla="*/ 60 h 92"/>
                <a:gd name="T6" fmla="*/ 50 w 153"/>
                <a:gd name="T7" fmla="*/ 32 h 92"/>
                <a:gd name="T8" fmla="*/ 0 w 153"/>
                <a:gd name="T9" fmla="*/ 74 h 92"/>
                <a:gd name="T10" fmla="*/ 0 w 153"/>
                <a:gd name="T11" fmla="*/ 92 h 92"/>
                <a:gd name="T12" fmla="*/ 50 w 153"/>
                <a:gd name="T13" fmla="*/ 50 h 92"/>
                <a:gd name="T14" fmla="*/ 81 w 153"/>
                <a:gd name="T15" fmla="*/ 78 h 92"/>
                <a:gd name="T16" fmla="*/ 139 w 153"/>
                <a:gd name="T17" fmla="*/ 28 h 92"/>
                <a:gd name="T18" fmla="*/ 153 w 153"/>
                <a:gd name="T19" fmla="*/ 44 h 92"/>
                <a:gd name="T20" fmla="*/ 153 w 153"/>
                <a:gd name="T21" fmla="*/ 0 h 92"/>
                <a:gd name="T22" fmla="*/ 109 w 153"/>
                <a:gd name="T2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92">
                  <a:moveTo>
                    <a:pt x="109" y="0"/>
                  </a:moveTo>
                  <a:lnTo>
                    <a:pt x="129" y="18"/>
                  </a:lnTo>
                  <a:lnTo>
                    <a:pt x="81" y="60"/>
                  </a:lnTo>
                  <a:lnTo>
                    <a:pt x="50" y="32"/>
                  </a:lnTo>
                  <a:lnTo>
                    <a:pt x="0" y="74"/>
                  </a:lnTo>
                  <a:lnTo>
                    <a:pt x="0" y="92"/>
                  </a:lnTo>
                  <a:lnTo>
                    <a:pt x="50" y="50"/>
                  </a:lnTo>
                  <a:lnTo>
                    <a:pt x="81" y="78"/>
                  </a:lnTo>
                  <a:lnTo>
                    <a:pt x="139" y="28"/>
                  </a:lnTo>
                  <a:lnTo>
                    <a:pt x="153" y="44"/>
                  </a:lnTo>
                  <a:lnTo>
                    <a:pt x="153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grpSp>
        <p:nvGrpSpPr>
          <p:cNvPr id="411" name="PA_淘宝店chenying0907 43"/>
          <p:cNvGrpSpPr/>
          <p:nvPr>
            <p:custDataLst>
              <p:tags r:id="rId14"/>
            </p:custDataLst>
          </p:nvPr>
        </p:nvGrpSpPr>
        <p:grpSpPr bwMode="auto">
          <a:xfrm>
            <a:off x="3816542" y="3971070"/>
            <a:ext cx="277594" cy="241729"/>
            <a:chOff x="2125" y="2446"/>
            <a:chExt cx="179" cy="156"/>
          </a:xfrm>
        </p:grpSpPr>
        <p:sp>
          <p:nvSpPr>
            <p:cNvPr id="412" name="淘宝店chenying0907 33"/>
            <p:cNvSpPr>
              <a:spLocks noEditPoints="1"/>
            </p:cNvSpPr>
            <p:nvPr/>
          </p:nvSpPr>
          <p:spPr bwMode="auto">
            <a:xfrm>
              <a:off x="2125" y="2446"/>
              <a:ext cx="124" cy="124"/>
            </a:xfrm>
            <a:custGeom>
              <a:avLst/>
              <a:gdLst>
                <a:gd name="T0" fmla="*/ 52 w 62"/>
                <a:gd name="T1" fmla="*/ 42 h 62"/>
                <a:gd name="T2" fmla="*/ 61 w 62"/>
                <a:gd name="T3" fmla="*/ 43 h 62"/>
                <a:gd name="T4" fmla="*/ 62 w 62"/>
                <a:gd name="T5" fmla="*/ 24 h 62"/>
                <a:gd name="T6" fmla="*/ 54 w 62"/>
                <a:gd name="T7" fmla="*/ 24 h 62"/>
                <a:gd name="T8" fmla="*/ 52 w 62"/>
                <a:gd name="T9" fmla="*/ 20 h 62"/>
                <a:gd name="T10" fmla="*/ 51 w 62"/>
                <a:gd name="T11" fmla="*/ 18 h 62"/>
                <a:gd name="T12" fmla="*/ 56 w 62"/>
                <a:gd name="T13" fmla="*/ 12 h 62"/>
                <a:gd name="T14" fmla="*/ 40 w 62"/>
                <a:gd name="T15" fmla="*/ 2 h 62"/>
                <a:gd name="T16" fmla="*/ 36 w 62"/>
                <a:gd name="T17" fmla="*/ 8 h 62"/>
                <a:gd name="T18" fmla="*/ 29 w 62"/>
                <a:gd name="T19" fmla="*/ 7 h 62"/>
                <a:gd name="T20" fmla="*/ 26 w 62"/>
                <a:gd name="T21" fmla="*/ 0 h 62"/>
                <a:gd name="T22" fmla="*/ 9 w 62"/>
                <a:gd name="T23" fmla="*/ 9 h 62"/>
                <a:gd name="T24" fmla="*/ 12 w 62"/>
                <a:gd name="T25" fmla="*/ 15 h 62"/>
                <a:gd name="T26" fmla="*/ 9 w 62"/>
                <a:gd name="T27" fmla="*/ 21 h 62"/>
                <a:gd name="T28" fmla="*/ 1 w 62"/>
                <a:gd name="T29" fmla="*/ 20 h 62"/>
                <a:gd name="T30" fmla="*/ 0 w 62"/>
                <a:gd name="T31" fmla="*/ 39 h 62"/>
                <a:gd name="T32" fmla="*/ 8 w 62"/>
                <a:gd name="T33" fmla="*/ 39 h 62"/>
                <a:gd name="T34" fmla="*/ 9 w 62"/>
                <a:gd name="T35" fmla="*/ 42 h 62"/>
                <a:gd name="T36" fmla="*/ 11 w 62"/>
                <a:gd name="T37" fmla="*/ 45 h 62"/>
                <a:gd name="T38" fmla="*/ 6 w 62"/>
                <a:gd name="T39" fmla="*/ 51 h 62"/>
                <a:gd name="T40" fmla="*/ 22 w 62"/>
                <a:gd name="T41" fmla="*/ 61 h 62"/>
                <a:gd name="T42" fmla="*/ 26 w 62"/>
                <a:gd name="T43" fmla="*/ 55 h 62"/>
                <a:gd name="T44" fmla="*/ 32 w 62"/>
                <a:gd name="T45" fmla="*/ 55 h 62"/>
                <a:gd name="T46" fmla="*/ 36 w 62"/>
                <a:gd name="T47" fmla="*/ 62 h 62"/>
                <a:gd name="T48" fmla="*/ 53 w 62"/>
                <a:gd name="T49" fmla="*/ 54 h 62"/>
                <a:gd name="T50" fmla="*/ 49 w 62"/>
                <a:gd name="T51" fmla="*/ 47 h 62"/>
                <a:gd name="T52" fmla="*/ 52 w 62"/>
                <a:gd name="T53" fmla="*/ 42 h 62"/>
                <a:gd name="T54" fmla="*/ 35 w 62"/>
                <a:gd name="T55" fmla="*/ 40 h 62"/>
                <a:gd name="T56" fmla="*/ 22 w 62"/>
                <a:gd name="T57" fmla="*/ 36 h 62"/>
                <a:gd name="T58" fmla="*/ 26 w 62"/>
                <a:gd name="T59" fmla="*/ 22 h 62"/>
                <a:gd name="T60" fmla="*/ 40 w 62"/>
                <a:gd name="T61" fmla="*/ 27 h 62"/>
                <a:gd name="T62" fmla="*/ 35 w 62"/>
                <a:gd name="T63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62">
                  <a:moveTo>
                    <a:pt x="52" y="42"/>
                  </a:moveTo>
                  <a:cubicBezTo>
                    <a:pt x="61" y="43"/>
                    <a:pt x="61" y="43"/>
                    <a:pt x="61" y="4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3" y="23"/>
                    <a:pt x="53" y="21"/>
                    <a:pt x="52" y="20"/>
                  </a:cubicBezTo>
                  <a:cubicBezTo>
                    <a:pt x="52" y="20"/>
                    <a:pt x="52" y="19"/>
                    <a:pt x="51" y="1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2" y="7"/>
                    <a:pt x="29" y="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7"/>
                    <a:pt x="10" y="19"/>
                    <a:pt x="9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1"/>
                    <a:pt x="9" y="42"/>
                  </a:cubicBezTo>
                  <a:cubicBezTo>
                    <a:pt x="9" y="43"/>
                    <a:pt x="10" y="44"/>
                    <a:pt x="11" y="45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55"/>
                    <a:pt x="30" y="55"/>
                    <a:pt x="32" y="55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5"/>
                    <a:pt x="51" y="44"/>
                    <a:pt x="52" y="42"/>
                  </a:cubicBezTo>
                  <a:close/>
                  <a:moveTo>
                    <a:pt x="35" y="40"/>
                  </a:moveTo>
                  <a:cubicBezTo>
                    <a:pt x="30" y="42"/>
                    <a:pt x="24" y="40"/>
                    <a:pt x="22" y="36"/>
                  </a:cubicBezTo>
                  <a:cubicBezTo>
                    <a:pt x="19" y="31"/>
                    <a:pt x="21" y="25"/>
                    <a:pt x="26" y="22"/>
                  </a:cubicBezTo>
                  <a:cubicBezTo>
                    <a:pt x="31" y="20"/>
                    <a:pt x="37" y="22"/>
                    <a:pt x="40" y="27"/>
                  </a:cubicBezTo>
                  <a:cubicBezTo>
                    <a:pt x="42" y="32"/>
                    <a:pt x="40" y="37"/>
                    <a:pt x="35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13" name="淘宝店chenying0907 34"/>
            <p:cNvSpPr>
              <a:spLocks noEditPoints="1"/>
            </p:cNvSpPr>
            <p:nvPr/>
          </p:nvSpPr>
          <p:spPr bwMode="auto">
            <a:xfrm>
              <a:off x="2239" y="2540"/>
              <a:ext cx="65" cy="62"/>
            </a:xfrm>
            <a:custGeom>
              <a:avLst/>
              <a:gdLst>
                <a:gd name="T0" fmla="*/ 29 w 33"/>
                <a:gd name="T1" fmla="*/ 16 h 31"/>
                <a:gd name="T2" fmla="*/ 33 w 33"/>
                <a:gd name="T3" fmla="*/ 14 h 31"/>
                <a:gd name="T4" fmla="*/ 29 w 33"/>
                <a:gd name="T5" fmla="*/ 5 h 31"/>
                <a:gd name="T6" fmla="*/ 26 w 33"/>
                <a:gd name="T7" fmla="*/ 7 h 31"/>
                <a:gd name="T8" fmla="*/ 24 w 33"/>
                <a:gd name="T9" fmla="*/ 6 h 31"/>
                <a:gd name="T10" fmla="*/ 23 w 33"/>
                <a:gd name="T11" fmla="*/ 5 h 31"/>
                <a:gd name="T12" fmla="*/ 24 w 33"/>
                <a:gd name="T13" fmla="*/ 1 h 31"/>
                <a:gd name="T14" fmla="*/ 14 w 33"/>
                <a:gd name="T15" fmla="*/ 0 h 31"/>
                <a:gd name="T16" fmla="*/ 14 w 33"/>
                <a:gd name="T17" fmla="*/ 4 h 31"/>
                <a:gd name="T18" fmla="*/ 11 w 33"/>
                <a:gd name="T19" fmla="*/ 5 h 31"/>
                <a:gd name="T20" fmla="*/ 7 w 33"/>
                <a:gd name="T21" fmla="*/ 2 h 31"/>
                <a:gd name="T22" fmla="*/ 2 w 33"/>
                <a:gd name="T23" fmla="*/ 10 h 31"/>
                <a:gd name="T24" fmla="*/ 5 w 33"/>
                <a:gd name="T25" fmla="*/ 12 h 31"/>
                <a:gd name="T26" fmla="*/ 4 w 33"/>
                <a:gd name="T27" fmla="*/ 15 h 31"/>
                <a:gd name="T28" fmla="*/ 0 w 33"/>
                <a:gd name="T29" fmla="*/ 17 h 31"/>
                <a:gd name="T30" fmla="*/ 4 w 33"/>
                <a:gd name="T31" fmla="*/ 26 h 31"/>
                <a:gd name="T32" fmla="*/ 8 w 33"/>
                <a:gd name="T33" fmla="*/ 24 h 31"/>
                <a:gd name="T34" fmla="*/ 9 w 33"/>
                <a:gd name="T35" fmla="*/ 25 h 31"/>
                <a:gd name="T36" fmla="*/ 10 w 33"/>
                <a:gd name="T37" fmla="*/ 26 h 31"/>
                <a:gd name="T38" fmla="*/ 10 w 33"/>
                <a:gd name="T39" fmla="*/ 30 h 31"/>
                <a:gd name="T40" fmla="*/ 19 w 33"/>
                <a:gd name="T41" fmla="*/ 31 h 31"/>
                <a:gd name="T42" fmla="*/ 20 w 33"/>
                <a:gd name="T43" fmla="*/ 27 h 31"/>
                <a:gd name="T44" fmla="*/ 23 w 33"/>
                <a:gd name="T45" fmla="*/ 26 h 31"/>
                <a:gd name="T46" fmla="*/ 26 w 33"/>
                <a:gd name="T47" fmla="*/ 29 h 31"/>
                <a:gd name="T48" fmla="*/ 32 w 33"/>
                <a:gd name="T49" fmla="*/ 21 h 31"/>
                <a:gd name="T50" fmla="*/ 29 w 33"/>
                <a:gd name="T51" fmla="*/ 19 h 31"/>
                <a:gd name="T52" fmla="*/ 29 w 33"/>
                <a:gd name="T53" fmla="*/ 16 h 31"/>
                <a:gd name="T54" fmla="*/ 21 w 33"/>
                <a:gd name="T55" fmla="*/ 18 h 31"/>
                <a:gd name="T56" fmla="*/ 13 w 33"/>
                <a:gd name="T57" fmla="*/ 19 h 31"/>
                <a:gd name="T58" fmla="*/ 12 w 33"/>
                <a:gd name="T59" fmla="*/ 12 h 31"/>
                <a:gd name="T60" fmla="*/ 20 w 33"/>
                <a:gd name="T61" fmla="*/ 11 h 31"/>
                <a:gd name="T62" fmla="*/ 21 w 33"/>
                <a:gd name="T63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1">
                  <a:moveTo>
                    <a:pt x="29" y="16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5"/>
                    <a:pt x="23" y="5"/>
                    <a:pt x="23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9" y="25"/>
                    <a:pt x="9" y="25"/>
                  </a:cubicBezTo>
                  <a:cubicBezTo>
                    <a:pt x="10" y="25"/>
                    <a:pt x="10" y="26"/>
                    <a:pt x="10" y="2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21" y="18"/>
                  </a:moveTo>
                  <a:cubicBezTo>
                    <a:pt x="19" y="21"/>
                    <a:pt x="16" y="21"/>
                    <a:pt x="13" y="19"/>
                  </a:cubicBezTo>
                  <a:cubicBezTo>
                    <a:pt x="11" y="18"/>
                    <a:pt x="11" y="15"/>
                    <a:pt x="12" y="12"/>
                  </a:cubicBezTo>
                  <a:cubicBezTo>
                    <a:pt x="14" y="10"/>
                    <a:pt x="17" y="10"/>
                    <a:pt x="20" y="11"/>
                  </a:cubicBezTo>
                  <a:cubicBezTo>
                    <a:pt x="22" y="13"/>
                    <a:pt x="22" y="16"/>
                    <a:pt x="2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grpSp>
        <p:nvGrpSpPr>
          <p:cNvPr id="414" name="PA_淘宝店chenying0907 41"/>
          <p:cNvGrpSpPr/>
          <p:nvPr>
            <p:custDataLst>
              <p:tags r:id="rId15"/>
            </p:custDataLst>
          </p:nvPr>
        </p:nvGrpSpPr>
        <p:grpSpPr bwMode="auto">
          <a:xfrm>
            <a:off x="5785593" y="2178505"/>
            <a:ext cx="94184" cy="193384"/>
            <a:chOff x="3782" y="1791"/>
            <a:chExt cx="76" cy="156"/>
          </a:xfrm>
        </p:grpSpPr>
        <p:sp>
          <p:nvSpPr>
            <p:cNvPr id="415" name="淘宝店chenying0907 35"/>
            <p:cNvSpPr/>
            <p:nvPr/>
          </p:nvSpPr>
          <p:spPr bwMode="auto">
            <a:xfrm>
              <a:off x="3798" y="1791"/>
              <a:ext cx="44" cy="102"/>
            </a:xfrm>
            <a:custGeom>
              <a:avLst/>
              <a:gdLst>
                <a:gd name="T0" fmla="*/ 22 w 22"/>
                <a:gd name="T1" fmla="*/ 10 h 51"/>
                <a:gd name="T2" fmla="*/ 11 w 22"/>
                <a:gd name="T3" fmla="*/ 0 h 51"/>
                <a:gd name="T4" fmla="*/ 11 w 22"/>
                <a:gd name="T5" fmla="*/ 0 h 51"/>
                <a:gd name="T6" fmla="*/ 0 w 22"/>
                <a:gd name="T7" fmla="*/ 10 h 51"/>
                <a:gd name="T8" fmla="*/ 0 w 22"/>
                <a:gd name="T9" fmla="*/ 40 h 51"/>
                <a:gd name="T10" fmla="*/ 11 w 22"/>
                <a:gd name="T11" fmla="*/ 51 h 51"/>
                <a:gd name="T12" fmla="*/ 11 w 22"/>
                <a:gd name="T13" fmla="*/ 51 h 51"/>
                <a:gd name="T14" fmla="*/ 22 w 22"/>
                <a:gd name="T15" fmla="*/ 40 h 51"/>
                <a:gd name="T16" fmla="*/ 22 w 22"/>
                <a:gd name="T1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1">
                  <a:moveTo>
                    <a:pt x="22" y="10"/>
                  </a:moveTo>
                  <a:cubicBezTo>
                    <a:pt x="22" y="4"/>
                    <a:pt x="17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6"/>
                    <a:pt x="5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7" y="51"/>
                    <a:pt x="22" y="46"/>
                    <a:pt x="22" y="40"/>
                  </a:cubicBezTo>
                  <a:lnTo>
                    <a:pt x="2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416" name="淘宝店chenying0907 36"/>
            <p:cNvSpPr/>
            <p:nvPr/>
          </p:nvSpPr>
          <p:spPr bwMode="auto">
            <a:xfrm>
              <a:off x="3782" y="1871"/>
              <a:ext cx="76" cy="76"/>
            </a:xfrm>
            <a:custGeom>
              <a:avLst/>
              <a:gdLst>
                <a:gd name="T0" fmla="*/ 38 w 38"/>
                <a:gd name="T1" fmla="*/ 0 h 38"/>
                <a:gd name="T2" fmla="*/ 38 w 38"/>
                <a:gd name="T3" fmla="*/ 0 h 38"/>
                <a:gd name="T4" fmla="*/ 34 w 38"/>
                <a:gd name="T5" fmla="*/ 0 h 38"/>
                <a:gd name="T6" fmla="*/ 34 w 38"/>
                <a:gd name="T7" fmla="*/ 0 h 38"/>
                <a:gd name="T8" fmla="*/ 19 w 38"/>
                <a:gd name="T9" fmla="*/ 15 h 38"/>
                <a:gd name="T10" fmla="*/ 4 w 38"/>
                <a:gd name="T11" fmla="*/ 0 h 38"/>
                <a:gd name="T12" fmla="*/ 4 w 38"/>
                <a:gd name="T13" fmla="*/ 0 h 38"/>
                <a:gd name="T14" fmla="*/ 0 w 38"/>
                <a:gd name="T15" fmla="*/ 0 h 38"/>
                <a:gd name="T16" fmla="*/ 0 w 38"/>
                <a:gd name="T17" fmla="*/ 0 h 38"/>
                <a:gd name="T18" fmla="*/ 17 w 38"/>
                <a:gd name="T19" fmla="*/ 19 h 38"/>
                <a:gd name="T20" fmla="*/ 17 w 38"/>
                <a:gd name="T21" fmla="*/ 32 h 38"/>
                <a:gd name="T22" fmla="*/ 7 w 38"/>
                <a:gd name="T23" fmla="*/ 38 h 38"/>
                <a:gd name="T24" fmla="*/ 30 w 38"/>
                <a:gd name="T25" fmla="*/ 38 h 38"/>
                <a:gd name="T26" fmla="*/ 21 w 38"/>
                <a:gd name="T27" fmla="*/ 32 h 38"/>
                <a:gd name="T28" fmla="*/ 21 w 38"/>
                <a:gd name="T29" fmla="*/ 19 h 38"/>
                <a:gd name="T30" fmla="*/ 38 w 38"/>
                <a:gd name="T3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8"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9"/>
                    <a:pt x="27" y="15"/>
                    <a:pt x="19" y="15"/>
                  </a:cubicBezTo>
                  <a:cubicBezTo>
                    <a:pt x="11" y="15"/>
                    <a:pt x="4" y="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7" y="18"/>
                    <a:pt x="17" y="1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1" y="32"/>
                    <a:pt x="7" y="35"/>
                    <a:pt x="7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5"/>
                    <a:pt x="26" y="32"/>
                    <a:pt x="21" y="32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31" y="18"/>
                    <a:pt x="38" y="1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463" name="PA_椭圆 1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47192" y="3100563"/>
            <a:ext cx="503140" cy="503293"/>
          </a:xfrm>
          <a:prstGeom prst="ellipse">
            <a:avLst/>
          </a:prstGeom>
          <a:solidFill>
            <a:srgbClr val="957F7C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lt1"/>
              </a:solidFill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465" name="PA_任意多边形 28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5784462" y="3192145"/>
            <a:ext cx="228600" cy="295366"/>
          </a:xfrm>
          <a:custGeom>
            <a:avLst/>
            <a:gdLst>
              <a:gd name="T0" fmla="*/ 41 w 61"/>
              <a:gd name="T1" fmla="*/ 29 h 79"/>
              <a:gd name="T2" fmla="*/ 31 w 61"/>
              <a:gd name="T3" fmla="*/ 33 h 79"/>
              <a:gd name="T4" fmla="*/ 25 w 61"/>
              <a:gd name="T5" fmla="*/ 32 h 79"/>
              <a:gd name="T6" fmla="*/ 21 w 61"/>
              <a:gd name="T7" fmla="*/ 29 h 79"/>
              <a:gd name="T8" fmla="*/ 18 w 61"/>
              <a:gd name="T9" fmla="*/ 29 h 79"/>
              <a:gd name="T10" fmla="*/ 18 w 61"/>
              <a:gd name="T11" fmla="*/ 31 h 79"/>
              <a:gd name="T12" fmla="*/ 24 w 61"/>
              <a:gd name="T13" fmla="*/ 35 h 79"/>
              <a:gd name="T14" fmla="*/ 31 w 61"/>
              <a:gd name="T15" fmla="*/ 37 h 79"/>
              <a:gd name="T16" fmla="*/ 43 w 61"/>
              <a:gd name="T17" fmla="*/ 31 h 79"/>
              <a:gd name="T18" fmla="*/ 43 w 61"/>
              <a:gd name="T19" fmla="*/ 29 h 79"/>
              <a:gd name="T20" fmla="*/ 41 w 61"/>
              <a:gd name="T21" fmla="*/ 29 h 79"/>
              <a:gd name="T22" fmla="*/ 45 w 61"/>
              <a:gd name="T23" fmla="*/ 69 h 79"/>
              <a:gd name="T24" fmla="*/ 45 w 61"/>
              <a:gd name="T25" fmla="*/ 69 h 79"/>
              <a:gd name="T26" fmla="*/ 16 w 61"/>
              <a:gd name="T27" fmla="*/ 69 h 79"/>
              <a:gd name="T28" fmla="*/ 14 w 61"/>
              <a:gd name="T29" fmla="*/ 71 h 79"/>
              <a:gd name="T30" fmla="*/ 16 w 61"/>
              <a:gd name="T31" fmla="*/ 73 h 79"/>
              <a:gd name="T32" fmla="*/ 45 w 61"/>
              <a:gd name="T33" fmla="*/ 73 h 79"/>
              <a:gd name="T34" fmla="*/ 47 w 61"/>
              <a:gd name="T35" fmla="*/ 71 h 79"/>
              <a:gd name="T36" fmla="*/ 45 w 61"/>
              <a:gd name="T37" fmla="*/ 69 h 79"/>
              <a:gd name="T38" fmla="*/ 61 w 61"/>
              <a:gd name="T39" fmla="*/ 30 h 79"/>
              <a:gd name="T40" fmla="*/ 61 w 61"/>
              <a:gd name="T41" fmla="*/ 30 h 79"/>
              <a:gd name="T42" fmla="*/ 52 w 61"/>
              <a:gd name="T43" fmla="*/ 9 h 79"/>
              <a:gd name="T44" fmla="*/ 31 w 61"/>
              <a:gd name="T45" fmla="*/ 0 h 79"/>
              <a:gd name="T46" fmla="*/ 9 w 61"/>
              <a:gd name="T47" fmla="*/ 9 h 79"/>
              <a:gd name="T48" fmla="*/ 0 w 61"/>
              <a:gd name="T49" fmla="*/ 30 h 79"/>
              <a:gd name="T50" fmla="*/ 4 w 61"/>
              <a:gd name="T51" fmla="*/ 46 h 79"/>
              <a:gd name="T52" fmla="*/ 4 w 61"/>
              <a:gd name="T53" fmla="*/ 46 h 79"/>
              <a:gd name="T54" fmla="*/ 13 w 61"/>
              <a:gd name="T55" fmla="*/ 56 h 79"/>
              <a:gd name="T56" fmla="*/ 13 w 61"/>
              <a:gd name="T57" fmla="*/ 64 h 79"/>
              <a:gd name="T58" fmla="*/ 16 w 61"/>
              <a:gd name="T59" fmla="*/ 67 h 79"/>
              <a:gd name="T60" fmla="*/ 45 w 61"/>
              <a:gd name="T61" fmla="*/ 67 h 79"/>
              <a:gd name="T62" fmla="*/ 48 w 61"/>
              <a:gd name="T63" fmla="*/ 64 h 79"/>
              <a:gd name="T64" fmla="*/ 48 w 61"/>
              <a:gd name="T65" fmla="*/ 56 h 79"/>
              <a:gd name="T66" fmla="*/ 57 w 61"/>
              <a:gd name="T67" fmla="*/ 46 h 79"/>
              <a:gd name="T68" fmla="*/ 57 w 61"/>
              <a:gd name="T69" fmla="*/ 46 h 79"/>
              <a:gd name="T70" fmla="*/ 61 w 61"/>
              <a:gd name="T71" fmla="*/ 30 h 79"/>
              <a:gd name="T72" fmla="*/ 52 w 61"/>
              <a:gd name="T73" fmla="*/ 42 h 79"/>
              <a:gd name="T74" fmla="*/ 52 w 61"/>
              <a:gd name="T75" fmla="*/ 42 h 79"/>
              <a:gd name="T76" fmla="*/ 52 w 61"/>
              <a:gd name="T77" fmla="*/ 42 h 79"/>
              <a:gd name="T78" fmla="*/ 52 w 61"/>
              <a:gd name="T79" fmla="*/ 42 h 79"/>
              <a:gd name="T80" fmla="*/ 43 w 61"/>
              <a:gd name="T81" fmla="*/ 51 h 79"/>
              <a:gd name="T82" fmla="*/ 42 w 61"/>
              <a:gd name="T83" fmla="*/ 54 h 79"/>
              <a:gd name="T84" fmla="*/ 42 w 61"/>
              <a:gd name="T85" fmla="*/ 54 h 79"/>
              <a:gd name="T86" fmla="*/ 42 w 61"/>
              <a:gd name="T87" fmla="*/ 61 h 79"/>
              <a:gd name="T88" fmla="*/ 19 w 61"/>
              <a:gd name="T89" fmla="*/ 61 h 79"/>
              <a:gd name="T90" fmla="*/ 19 w 61"/>
              <a:gd name="T91" fmla="*/ 54 h 79"/>
              <a:gd name="T92" fmla="*/ 18 w 61"/>
              <a:gd name="T93" fmla="*/ 51 h 79"/>
              <a:gd name="T94" fmla="*/ 9 w 61"/>
              <a:gd name="T95" fmla="*/ 42 h 79"/>
              <a:gd name="T96" fmla="*/ 9 w 61"/>
              <a:gd name="T97" fmla="*/ 42 h 79"/>
              <a:gd name="T98" fmla="*/ 6 w 61"/>
              <a:gd name="T99" fmla="*/ 30 h 79"/>
              <a:gd name="T100" fmla="*/ 13 w 61"/>
              <a:gd name="T101" fmla="*/ 13 h 79"/>
              <a:gd name="T102" fmla="*/ 31 w 61"/>
              <a:gd name="T103" fmla="*/ 6 h 79"/>
              <a:gd name="T104" fmla="*/ 48 w 61"/>
              <a:gd name="T105" fmla="*/ 13 h 79"/>
              <a:gd name="T106" fmla="*/ 55 w 61"/>
              <a:gd name="T107" fmla="*/ 30 h 79"/>
              <a:gd name="T108" fmla="*/ 52 w 61"/>
              <a:gd name="T109" fmla="*/ 42 h 79"/>
              <a:gd name="T110" fmla="*/ 39 w 61"/>
              <a:gd name="T111" fmla="*/ 76 h 79"/>
              <a:gd name="T112" fmla="*/ 39 w 61"/>
              <a:gd name="T113" fmla="*/ 76 h 79"/>
              <a:gd name="T114" fmla="*/ 22 w 61"/>
              <a:gd name="T115" fmla="*/ 76 h 79"/>
              <a:gd name="T116" fmla="*/ 20 w 61"/>
              <a:gd name="T117" fmla="*/ 78 h 79"/>
              <a:gd name="T118" fmla="*/ 22 w 61"/>
              <a:gd name="T119" fmla="*/ 79 h 79"/>
              <a:gd name="T120" fmla="*/ 39 w 61"/>
              <a:gd name="T121" fmla="*/ 79 h 79"/>
              <a:gd name="T122" fmla="*/ 41 w 61"/>
              <a:gd name="T123" fmla="*/ 78 h 79"/>
              <a:gd name="T124" fmla="*/ 39 w 61"/>
              <a:gd name="T125" fmla="*/ 7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" h="79">
                <a:moveTo>
                  <a:pt x="41" y="29"/>
                </a:moveTo>
                <a:cubicBezTo>
                  <a:pt x="38" y="31"/>
                  <a:pt x="34" y="33"/>
                  <a:pt x="31" y="33"/>
                </a:cubicBezTo>
                <a:cubicBezTo>
                  <a:pt x="29" y="33"/>
                  <a:pt x="27" y="32"/>
                  <a:pt x="25" y="32"/>
                </a:cubicBezTo>
                <a:cubicBezTo>
                  <a:pt x="24" y="31"/>
                  <a:pt x="22" y="30"/>
                  <a:pt x="21" y="29"/>
                </a:cubicBezTo>
                <a:cubicBezTo>
                  <a:pt x="20" y="28"/>
                  <a:pt x="19" y="28"/>
                  <a:pt x="18" y="29"/>
                </a:cubicBezTo>
                <a:cubicBezTo>
                  <a:pt x="17" y="29"/>
                  <a:pt x="17" y="31"/>
                  <a:pt x="18" y="31"/>
                </a:cubicBezTo>
                <a:cubicBezTo>
                  <a:pt x="20" y="33"/>
                  <a:pt x="22" y="34"/>
                  <a:pt x="24" y="35"/>
                </a:cubicBezTo>
                <a:cubicBezTo>
                  <a:pt x="26" y="36"/>
                  <a:pt x="28" y="37"/>
                  <a:pt x="31" y="37"/>
                </a:cubicBezTo>
                <a:cubicBezTo>
                  <a:pt x="36" y="37"/>
                  <a:pt x="40" y="35"/>
                  <a:pt x="43" y="31"/>
                </a:cubicBezTo>
                <a:cubicBezTo>
                  <a:pt x="44" y="31"/>
                  <a:pt x="44" y="29"/>
                  <a:pt x="43" y="29"/>
                </a:cubicBezTo>
                <a:cubicBezTo>
                  <a:pt x="42" y="28"/>
                  <a:pt x="41" y="28"/>
                  <a:pt x="41" y="29"/>
                </a:cubicBezTo>
                <a:close/>
                <a:moveTo>
                  <a:pt x="45" y="69"/>
                </a:moveTo>
                <a:cubicBezTo>
                  <a:pt x="45" y="69"/>
                  <a:pt x="45" y="69"/>
                  <a:pt x="4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5" y="69"/>
                  <a:pt x="14" y="70"/>
                  <a:pt x="14" y="71"/>
                </a:cubicBezTo>
                <a:cubicBezTo>
                  <a:pt x="14" y="72"/>
                  <a:pt x="15" y="73"/>
                  <a:pt x="16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6" y="73"/>
                  <a:pt x="47" y="72"/>
                  <a:pt x="47" y="71"/>
                </a:cubicBezTo>
                <a:cubicBezTo>
                  <a:pt x="47" y="70"/>
                  <a:pt x="46" y="69"/>
                  <a:pt x="45" y="69"/>
                </a:cubicBezTo>
                <a:close/>
                <a:moveTo>
                  <a:pt x="61" y="30"/>
                </a:moveTo>
                <a:cubicBezTo>
                  <a:pt x="61" y="30"/>
                  <a:pt x="61" y="30"/>
                  <a:pt x="61" y="30"/>
                </a:cubicBezTo>
                <a:cubicBezTo>
                  <a:pt x="61" y="22"/>
                  <a:pt x="58" y="14"/>
                  <a:pt x="52" y="9"/>
                </a:cubicBezTo>
                <a:cubicBezTo>
                  <a:pt x="47" y="3"/>
                  <a:pt x="39" y="0"/>
                  <a:pt x="31" y="0"/>
                </a:cubicBezTo>
                <a:cubicBezTo>
                  <a:pt x="22" y="0"/>
                  <a:pt x="14" y="3"/>
                  <a:pt x="9" y="9"/>
                </a:cubicBezTo>
                <a:cubicBezTo>
                  <a:pt x="3" y="14"/>
                  <a:pt x="0" y="22"/>
                  <a:pt x="0" y="30"/>
                </a:cubicBezTo>
                <a:cubicBezTo>
                  <a:pt x="0" y="36"/>
                  <a:pt x="1" y="41"/>
                  <a:pt x="4" y="46"/>
                </a:cubicBezTo>
                <a:cubicBezTo>
                  <a:pt x="4" y="46"/>
                  <a:pt x="4" y="46"/>
                  <a:pt x="4" y="46"/>
                </a:cubicBezTo>
                <a:cubicBezTo>
                  <a:pt x="6" y="50"/>
                  <a:pt x="9" y="53"/>
                  <a:pt x="13" y="56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66"/>
                  <a:pt x="15" y="67"/>
                  <a:pt x="16" y="67"/>
                </a:cubicBezTo>
                <a:cubicBezTo>
                  <a:pt x="45" y="67"/>
                  <a:pt x="45" y="67"/>
                  <a:pt x="45" y="67"/>
                </a:cubicBezTo>
                <a:cubicBezTo>
                  <a:pt x="47" y="67"/>
                  <a:pt x="48" y="66"/>
                  <a:pt x="48" y="64"/>
                </a:cubicBezTo>
                <a:cubicBezTo>
                  <a:pt x="48" y="56"/>
                  <a:pt x="48" y="56"/>
                  <a:pt x="48" y="56"/>
                </a:cubicBezTo>
                <a:cubicBezTo>
                  <a:pt x="52" y="53"/>
                  <a:pt x="55" y="50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60" y="41"/>
                  <a:pt x="61" y="36"/>
                  <a:pt x="61" y="30"/>
                </a:cubicBezTo>
                <a:close/>
                <a:moveTo>
                  <a:pt x="52" y="42"/>
                </a:move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6"/>
                  <a:pt x="47" y="49"/>
                  <a:pt x="43" y="51"/>
                </a:cubicBezTo>
                <a:cubicBezTo>
                  <a:pt x="42" y="52"/>
                  <a:pt x="42" y="53"/>
                  <a:pt x="42" y="54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61"/>
                  <a:pt x="42" y="61"/>
                  <a:pt x="42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3"/>
                  <a:pt x="19" y="52"/>
                  <a:pt x="18" y="51"/>
                </a:cubicBezTo>
                <a:cubicBezTo>
                  <a:pt x="14" y="49"/>
                  <a:pt x="11" y="46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7" y="39"/>
                  <a:pt x="6" y="35"/>
                  <a:pt x="6" y="30"/>
                </a:cubicBezTo>
                <a:cubicBezTo>
                  <a:pt x="6" y="24"/>
                  <a:pt x="9" y="17"/>
                  <a:pt x="13" y="13"/>
                </a:cubicBezTo>
                <a:cubicBezTo>
                  <a:pt x="18" y="9"/>
                  <a:pt x="24" y="6"/>
                  <a:pt x="31" y="6"/>
                </a:cubicBezTo>
                <a:cubicBezTo>
                  <a:pt x="37" y="6"/>
                  <a:pt x="43" y="9"/>
                  <a:pt x="48" y="13"/>
                </a:cubicBezTo>
                <a:cubicBezTo>
                  <a:pt x="52" y="17"/>
                  <a:pt x="55" y="24"/>
                  <a:pt x="55" y="30"/>
                </a:cubicBezTo>
                <a:cubicBezTo>
                  <a:pt x="55" y="35"/>
                  <a:pt x="54" y="39"/>
                  <a:pt x="52" y="42"/>
                </a:cubicBezTo>
                <a:close/>
                <a:moveTo>
                  <a:pt x="39" y="76"/>
                </a:moveTo>
                <a:cubicBezTo>
                  <a:pt x="39" y="76"/>
                  <a:pt x="39" y="76"/>
                  <a:pt x="39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1" y="76"/>
                  <a:pt x="20" y="77"/>
                  <a:pt x="20" y="78"/>
                </a:cubicBezTo>
                <a:cubicBezTo>
                  <a:pt x="20" y="79"/>
                  <a:pt x="21" y="79"/>
                  <a:pt x="22" y="79"/>
                </a:cubicBezTo>
                <a:cubicBezTo>
                  <a:pt x="39" y="79"/>
                  <a:pt x="39" y="79"/>
                  <a:pt x="39" y="79"/>
                </a:cubicBezTo>
                <a:cubicBezTo>
                  <a:pt x="40" y="79"/>
                  <a:pt x="41" y="79"/>
                  <a:pt x="41" y="78"/>
                </a:cubicBezTo>
                <a:cubicBezTo>
                  <a:pt x="41" y="77"/>
                  <a:pt x="40" y="76"/>
                  <a:pt x="39" y="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latin typeface="Noto Sans S Chinese Medium" panose="020B0600000000000000" pitchFamily="34" charset="-122"/>
              <a:ea typeface="Noto Sans S Chinese Medium" panose="020B0600000000000000" pitchFamily="34" charset="-122"/>
            </a:endParaRPr>
          </a:p>
        </p:txBody>
      </p:sp>
      <p:sp>
        <p:nvSpPr>
          <p:cNvPr id="466" name="文本框 465"/>
          <p:cNvSpPr txBox="1"/>
          <p:nvPr/>
        </p:nvSpPr>
        <p:spPr>
          <a:xfrm>
            <a:off x="6150610" y="2128520"/>
            <a:ext cx="269621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云集群：</a:t>
            </a:r>
            <a:r>
              <a:rPr lang="en-US" altLang="zh-CN" sz="18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Hadoop2.6.1</a:t>
            </a:r>
            <a:endParaRPr lang="en-US" altLang="zh-CN" sz="18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5790" y="1213485"/>
            <a:ext cx="205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800" b="1" dirty="0" err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altLang="zh-CN" sz="1800" b="1" dirty="0" err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607695" y="2128520"/>
            <a:ext cx="24250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800" b="1" dirty="0" err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Echart,DateV</a:t>
            </a:r>
            <a:endParaRPr lang="en-US" altLang="zh-CN" sz="1800" b="1" dirty="0" err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1166495" y="1212850"/>
            <a:ext cx="21177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管理端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Web: </a:t>
            </a:r>
            <a:r>
              <a:rPr lang="en-US" altLang="zh-CN" sz="1800" b="1" dirty="0" err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Vue.js</a:t>
            </a:r>
            <a:endParaRPr lang="en-US" altLang="zh-CN" sz="1800" b="1" dirty="0" err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1166495" y="3142615"/>
            <a:ext cx="18103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8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18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6240780" y="3192145"/>
            <a:ext cx="26060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800" b="1" dirty="0" err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endParaRPr lang="en-US" altLang="zh-CN" sz="1800" b="1" dirty="0" err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559435" y="3930015"/>
            <a:ext cx="30454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8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Shiro</a:t>
            </a:r>
            <a:endParaRPr lang="en-US" altLang="zh-CN" sz="18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5784215" y="3951605"/>
            <a:ext cx="21945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项目构建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800" b="1" dirty="0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endParaRPr lang="en-US" altLang="zh-CN" sz="1800" b="1" dirty="0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4373" y="1888939"/>
            <a:ext cx="1777107" cy="174580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73780" y="574675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开发环境与技术简介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91" grpId="0" bldLvl="0" animBg="1"/>
      <p:bldP spid="392" grpId="0" bldLvl="0" animBg="1"/>
      <p:bldP spid="393" grpId="0" bldLvl="0" animBg="1"/>
      <p:bldP spid="394" grpId="0" bldLvl="0" animBg="1"/>
      <p:bldP spid="395" grpId="0" bldLvl="0" animBg="1"/>
      <p:bldP spid="396" grpId="0" bldLvl="0" animBg="1"/>
      <p:bldP spid="397" grpId="0" bldLvl="0" animBg="1"/>
      <p:bldP spid="463" grpId="0" bldLvl="0" animBg="1"/>
      <p:bldP spid="466" grpId="0"/>
      <p:bldP spid="5" grpId="0"/>
      <p:bldP spid="469" grpId="0"/>
      <p:bldP spid="470" grpId="0"/>
      <p:bldP spid="471" grpId="0"/>
      <p:bldP spid="472" grpId="0"/>
      <p:bldP spid="473" grpId="0"/>
      <p:bldP spid="4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78580" y="561975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系统逻辑架构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15" y="836295"/>
            <a:ext cx="4332605" cy="416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70" y="862965"/>
            <a:ext cx="422910" cy="16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9355" y="791845"/>
            <a:ext cx="4387850" cy="403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878580" y="561975"/>
            <a:ext cx="1402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系统物理结构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58870" y="568960"/>
            <a:ext cx="1808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集群业务流程设计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5119" y="1229039"/>
            <a:ext cx="7335751" cy="325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PA_淘宝店chenying0907 26"/>
          <p:cNvGrpSpPr/>
          <p:nvPr>
            <p:custDataLst>
              <p:tags r:id="rId1"/>
            </p:custDataLst>
          </p:nvPr>
        </p:nvGrpSpPr>
        <p:grpSpPr>
          <a:xfrm>
            <a:off x="-1477" y="0"/>
            <a:ext cx="620750" cy="791858"/>
            <a:chOff x="0" y="-21236"/>
            <a:chExt cx="3311527" cy="4224338"/>
          </a:xfrm>
        </p:grpSpPr>
        <p:sp>
          <p:nvSpPr>
            <p:cNvPr id="2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C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6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  <p:sp>
          <p:nvSpPr>
            <p:cNvPr id="2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A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Noto Sans S Chinese Medium" panose="020B0600000000000000" pitchFamily="34" charset="-122"/>
                <a:ea typeface="Noto Sans S Chinese Medium" panose="020B0600000000000000" pitchFamily="34" charset="-122"/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4899660" y="0"/>
            <a:ext cx="381000" cy="182880"/>
          </a:xfrm>
          <a:prstGeom prst="triangle">
            <a:avLst/>
          </a:prstGeom>
          <a:solidFill>
            <a:srgbClr val="DBA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3733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4593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4571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痛点分析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00755" y="18986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63110" y="18859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587115" y="16510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项目定位</a:t>
            </a:r>
            <a:endParaRPr lang="zh-CN" altLang="en-US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2805" y="161290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611495" y="184150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-1270" y="5059680"/>
            <a:ext cx="9161780" cy="89535"/>
          </a:xfrm>
          <a:prstGeom prst="rect">
            <a:avLst/>
          </a:prstGeom>
          <a:solidFill>
            <a:srgbClr val="E5C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11825" y="15811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59880" y="179705"/>
            <a:ext cx="0" cy="2514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703695" y="150495"/>
            <a:ext cx="868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特色创新</a:t>
            </a:r>
            <a:endParaRPr lang="zh-CN" altLang="en-US" b="1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58870" y="568960"/>
            <a:ext cx="20116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 b="1">
                <a:solidFill>
                  <a:srgbClr val="AE0C0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以走失时段统计为例</a:t>
            </a:r>
            <a:endParaRPr lang="zh-CN" altLang="en-US" sz="1600" b="1">
              <a:solidFill>
                <a:srgbClr val="AE0C0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1448435"/>
            <a:ext cx="8855710" cy="2533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KSO_WM_UNIT_PLACING_PICTURE_USER_VIEWPORT" val="{&quot;height&quot;:1070,&quot;width&quot;:2502}"/>
</p:tagLst>
</file>

<file path=ppt/tags/tag40.xml><?xml version="1.0" encoding="utf-8"?>
<p:tagLst xmlns:p="http://schemas.openxmlformats.org/presentationml/2006/main">
  <p:tag name="PA" val="v3.0.0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PA" val="v3.0.0"/>
</p:tagLst>
</file>

<file path=ppt/tags/tag43.xml><?xml version="1.0" encoding="utf-8"?>
<p:tagLst xmlns:p="http://schemas.openxmlformats.org/presentationml/2006/main">
  <p:tag name="PA" val="v3.0.0"/>
</p:tagLst>
</file>

<file path=ppt/tags/tag44.xml><?xml version="1.0" encoding="utf-8"?>
<p:tagLst xmlns:p="http://schemas.openxmlformats.org/presentationml/2006/main">
  <p:tag name="PA" val="v3.0.0"/>
</p:tagLst>
</file>

<file path=ppt/tags/tag45.xml><?xml version="1.0" encoding="utf-8"?>
<p:tagLst xmlns:p="http://schemas.openxmlformats.org/presentationml/2006/main">
  <p:tag name="PA" val="v3.0.0"/>
</p:tagLst>
</file>

<file path=ppt/tags/tag46.xml><?xml version="1.0" encoding="utf-8"?>
<p:tagLst xmlns:p="http://schemas.openxmlformats.org/presentationml/2006/main">
  <p:tag name="PA" val="v3.0.0"/>
</p:tagLst>
</file>

<file path=ppt/tags/tag47.xml><?xml version="1.0" encoding="utf-8"?>
<p:tagLst xmlns:p="http://schemas.openxmlformats.org/presentationml/2006/main">
  <p:tag name="ISPRING_PRESENTATION_TITLE" val="PowerPoint 演示文稿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1659</Words>
  <Application>WPS 演示</Application>
  <PresentationFormat>全屏显示(16:9)</PresentationFormat>
  <Paragraphs>421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华文行楷</vt:lpstr>
      <vt:lpstr>微软雅黑</vt:lpstr>
      <vt:lpstr>Noto Sans S Chinese Medium</vt:lpstr>
      <vt:lpstr>Calibri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Goodenough</cp:lastModifiedBy>
  <cp:revision>161</cp:revision>
  <dcterms:created xsi:type="dcterms:W3CDTF">2018-09-12T12:44:00Z</dcterms:created>
  <dcterms:modified xsi:type="dcterms:W3CDTF">2022-04-10T07:26:54Z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3C716FBE457849FAA926E5D77C7A22F4</vt:lpwstr>
  </property>
  <property fmtid="{D5CDD505-2E9C-101B-9397-08002B2CF9AE}" pid="3" name="KSOProductBuildVer">
    <vt:lpwstr>2052-11.1.0.11636</vt:lpwstr>
  </property>
</Properties>
</file>